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4" r:id="rId6"/>
    <p:sldId id="269" r:id="rId7"/>
    <p:sldId id="279" r:id="rId8"/>
    <p:sldId id="270" r:id="rId9"/>
    <p:sldId id="280" r:id="rId10"/>
    <p:sldId id="281" r:id="rId11"/>
    <p:sldId id="282" r:id="rId12"/>
    <p:sldId id="271" r:id="rId13"/>
    <p:sldId id="283" r:id="rId14"/>
    <p:sldId id="284" r:id="rId15"/>
    <p:sldId id="285" r:id="rId16"/>
    <p:sldId id="286" r:id="rId17"/>
    <p:sldId id="287" r:id="rId18"/>
    <p:sldId id="291" r:id="rId19"/>
    <p:sldId id="294" r:id="rId20"/>
    <p:sldId id="292" r:id="rId21"/>
    <p:sldId id="293" r:id="rId22"/>
    <p:sldId id="295" r:id="rId23"/>
    <p:sldId id="288" r:id="rId24"/>
    <p:sldId id="296" r:id="rId25"/>
    <p:sldId id="297" r:id="rId26"/>
    <p:sldId id="298" r:id="rId27"/>
    <p:sldId id="290" r:id="rId28"/>
    <p:sldId id="262" r:id="rId29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31"/>
    </p:embeddedFont>
    <p:embeddedFont>
      <p:font typeface="나눔고딕OTF" panose="020B0600000101010101" charset="-127"/>
      <p:regular r:id="rId32"/>
      <p:bold r:id="rId33"/>
    </p:embeddedFont>
    <p:embeddedFont>
      <p:font typeface="나눔고딕OTF ExtraBold" panose="020B0600000101010101" charset="-127"/>
      <p:bold r:id="rId34"/>
    </p:embeddedFont>
    <p:embeddedFont>
      <p:font typeface="나눔고딕OTF Light" panose="020D0904000000000000" charset="-127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74" y="318"/>
      </p:cViewPr>
      <p:guideLst>
        <p:guide orient="horz" pos="162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5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541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33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874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542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624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027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104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677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350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676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910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269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34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984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761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960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31CBEFCD-4B3B-63A8-DF97-1A82F6F2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88E8669A-9AA9-DFAF-2E63-198628D10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8F150448-BBF1-6D0C-AB77-08965FD47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197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DA4A0602-565A-8F1B-220B-C8FA3EE5E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56C1CB5D-67BC-442B-11E8-3DF010D5E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56FA332A-E4E2-99BF-0436-338024B97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40FA97CA-0165-2620-19B7-67EBCADEE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>
            <a:extLst>
              <a:ext uri="{FF2B5EF4-FFF2-40B4-BE49-F238E27FC236}">
                <a16:creationId xmlns:a16="http://schemas.microsoft.com/office/drawing/2014/main" id="{F3C671A9-EEF0-A972-7225-865FE7FE7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>
            <a:extLst>
              <a:ext uri="{FF2B5EF4-FFF2-40B4-BE49-F238E27FC236}">
                <a16:creationId xmlns:a16="http://schemas.microsoft.com/office/drawing/2014/main" id="{73F8D5E3-1F69-D5D7-6F98-8B82F13B9B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763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26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378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65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907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ifactory.space/task/2790/overview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en-US" altLang="ko-KR" sz="25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 3</a:t>
            </a:r>
            <a:r>
              <a:rPr lang="ko" sz="25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</a:t>
            </a:r>
            <a:endParaRPr sz="25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</a:t>
            </a:r>
            <a:r>
              <a:rPr lang="en-US" altLang="ko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.0</a:t>
            </a:r>
            <a:r>
              <a:rPr lang="en-US" altLang="ko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7.02</a:t>
            </a:r>
            <a:endParaRPr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성현우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안상우</a:t>
            </a:r>
            <a:r>
              <a:rPr lang="en-US" altLang="ko-KR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이혜원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성현우</a:t>
            </a:r>
            <a:endParaRPr sz="1100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775A1A-FF9D-ACBD-D376-4D2FEA5E6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32" y="2142962"/>
            <a:ext cx="3828486" cy="263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3" name="그림 2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3CEC1060-1419-9135-4902-F15B11528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496" y="928582"/>
            <a:ext cx="5248737" cy="824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FB826-37E5-95B4-C506-B0EE8BDC95E6}"/>
              </a:ext>
            </a:extLst>
          </p:cNvPr>
          <p:cNvSpPr txBox="1"/>
          <p:nvPr/>
        </p:nvSpPr>
        <p:spPr>
          <a:xfrm>
            <a:off x="3149673" y="1763349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제출 파일 형식</a:t>
            </a:r>
          </a:p>
        </p:txBody>
      </p:sp>
      <p:pic>
        <p:nvPicPr>
          <p:cNvPr id="5" name="그림 4" descr="텍스트, 폰트, 흑백, 스크린샷이(가) 표시된 사진&#10;&#10;자동 생성된 설명">
            <a:extLst>
              <a:ext uri="{FF2B5EF4-FFF2-40B4-BE49-F238E27FC236}">
                <a16:creationId xmlns:a16="http://schemas.microsoft.com/office/drawing/2014/main" id="{8A10FE7B-B39F-C2CC-0BF1-73F258A8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375" y="2191451"/>
            <a:ext cx="1737505" cy="2539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8C1BD6-D5A2-C7DA-B816-7690937C7D39}"/>
              </a:ext>
            </a:extLst>
          </p:cNvPr>
          <p:cNvSpPr/>
          <p:nvPr/>
        </p:nvSpPr>
        <p:spPr>
          <a:xfrm>
            <a:off x="4330932" y="2202879"/>
            <a:ext cx="1087003" cy="2528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7CC5BE-6085-13F5-07A5-74C122FAEBB4}"/>
              </a:ext>
            </a:extLst>
          </p:cNvPr>
          <p:cNvSpPr/>
          <p:nvPr/>
        </p:nvSpPr>
        <p:spPr>
          <a:xfrm>
            <a:off x="3205091" y="1059387"/>
            <a:ext cx="5204618" cy="82458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시간별 지표 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측정 주파수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즉 측정 시점이 각 데이터마다 모두 다름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기준이 </a:t>
            </a: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초</a:t>
            </a:r>
            <a:r>
              <a:rPr lang="en-US" altLang="ko-KR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분</a:t>
            </a:r>
            <a:r>
              <a:rPr lang="en-US" altLang="ko-KR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단위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BC734BC-3814-4566-D67E-376978E743BD}"/>
              </a:ext>
            </a:extLst>
          </p:cNvPr>
          <p:cNvCxnSpPr>
            <a:cxnSpLocks/>
          </p:cNvCxnSpPr>
          <p:nvPr/>
        </p:nvCxnSpPr>
        <p:spPr>
          <a:xfrm>
            <a:off x="3205079" y="1884038"/>
            <a:ext cx="1125853" cy="31884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D4C1CA4-0333-BE50-1375-FC741A70136A}"/>
              </a:ext>
            </a:extLst>
          </p:cNvPr>
          <p:cNvCxnSpPr>
            <a:cxnSpLocks/>
          </p:cNvCxnSpPr>
          <p:nvPr/>
        </p:nvCxnSpPr>
        <p:spPr>
          <a:xfrm flipV="1">
            <a:off x="5417935" y="1894154"/>
            <a:ext cx="2991774" cy="3087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37C417-5E16-5AC9-D93E-953E8C26FF49}"/>
              </a:ext>
            </a:extLst>
          </p:cNvPr>
          <p:cNvSpPr txBox="1"/>
          <p:nvPr/>
        </p:nvSpPr>
        <p:spPr>
          <a:xfrm>
            <a:off x="1712184" y="4773022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train data </a:t>
            </a:r>
            <a:r>
              <a:rPr lang="ko-KR" altLang="en-US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디렉토리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0E3203-4122-EDBC-2812-3AD72B0CE1CC}"/>
              </a:ext>
            </a:extLst>
          </p:cNvPr>
          <p:cNvSpPr txBox="1"/>
          <p:nvPr/>
        </p:nvSpPr>
        <p:spPr>
          <a:xfrm>
            <a:off x="5417936" y="4731325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validation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디렉토리 구조</a:t>
            </a:r>
          </a:p>
        </p:txBody>
      </p:sp>
    </p:spTree>
    <p:extLst>
      <p:ext uri="{BB962C8B-B14F-4D97-AF65-F5344CB8AC3E}">
        <p14:creationId xmlns:p14="http://schemas.microsoft.com/office/powerpoint/2010/main" val="403028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775A1A-FF9D-ACBD-D376-4D2FEA5E6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32" y="2142962"/>
            <a:ext cx="3828486" cy="263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3" name="그림 2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3CEC1060-1419-9135-4902-F15B11528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496" y="928582"/>
            <a:ext cx="5248737" cy="82458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FB826-37E5-95B4-C506-B0EE8BDC95E6}"/>
              </a:ext>
            </a:extLst>
          </p:cNvPr>
          <p:cNvSpPr txBox="1"/>
          <p:nvPr/>
        </p:nvSpPr>
        <p:spPr>
          <a:xfrm>
            <a:off x="3149673" y="1763349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</a:t>
            </a:r>
            <a:r>
              <a:rPr lang="ko-KR" altLang="en-US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제출 파일 형식</a:t>
            </a:r>
          </a:p>
        </p:txBody>
      </p:sp>
      <p:pic>
        <p:nvPicPr>
          <p:cNvPr id="5" name="그림 4" descr="텍스트, 폰트, 흑백, 스크린샷이(가) 표시된 사진&#10;&#10;자동 생성된 설명">
            <a:extLst>
              <a:ext uri="{FF2B5EF4-FFF2-40B4-BE49-F238E27FC236}">
                <a16:creationId xmlns:a16="http://schemas.microsoft.com/office/drawing/2014/main" id="{8A10FE7B-B39F-C2CC-0BF1-73F258A8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375" y="2191451"/>
            <a:ext cx="1737505" cy="2539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9D7D1-CE4F-DEB8-C2F0-9258B69815B7}"/>
              </a:ext>
            </a:extLst>
          </p:cNvPr>
          <p:cNvSpPr txBox="1"/>
          <p:nvPr/>
        </p:nvSpPr>
        <p:spPr>
          <a:xfrm>
            <a:off x="1712184" y="4773022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train data </a:t>
            </a:r>
            <a:r>
              <a:rPr lang="ko-KR" altLang="en-US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라이브러리 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F0D84-6D35-F1FC-E30A-E380501E56A6}"/>
              </a:ext>
            </a:extLst>
          </p:cNvPr>
          <p:cNvSpPr txBox="1"/>
          <p:nvPr/>
        </p:nvSpPr>
        <p:spPr>
          <a:xfrm>
            <a:off x="5417936" y="4731325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validation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라이브러리 구조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3B6D58-A2A9-F7A9-069D-A62DA6A08768}"/>
              </a:ext>
            </a:extLst>
          </p:cNvPr>
          <p:cNvSpPr/>
          <p:nvPr/>
        </p:nvSpPr>
        <p:spPr>
          <a:xfrm>
            <a:off x="2001824" y="2015378"/>
            <a:ext cx="5974080" cy="13565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glow rad="101600">
              <a:srgbClr val="FF9999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모든 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User</a:t>
            </a:r>
            <a:r>
              <a:rPr lang="ko-KR" altLang="en-US" sz="1800" b="1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에 대해</a:t>
            </a:r>
            <a:r>
              <a:rPr lang="ko-KR" altLang="en-US" sz="1800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Train </a:t>
            </a:r>
            <a:r>
              <a:rPr lang="ko-KR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데이터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분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/</a:t>
            </a:r>
            <a:r>
              <a:rPr lang="ko-KR" altLang="en-US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초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R" sz="1800" b="1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를 </a:t>
            </a:r>
            <a:r>
              <a:rPr lang="en-US" altLang="ko-KR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1</a:t>
            </a:r>
            <a:r>
              <a:rPr lang="ko-KR" altLang="en-US" sz="18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일 단위</a:t>
            </a:r>
            <a:r>
              <a:rPr lang="ko-KR" altLang="ko-KR" sz="1800" b="1" kern="100" dirty="0">
                <a:solidFill>
                  <a:schemeClr val="tx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로 변경</a:t>
            </a:r>
            <a:endParaRPr lang="en-US" altLang="ko-KR" sz="1800" b="1" kern="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800" kern="1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제출파일과 형식을 맞</a:t>
            </a:r>
            <a:r>
              <a:rPr lang="ko-KR" altLang="en-US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춰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 모델 학습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평가에 </a:t>
            </a:r>
            <a:r>
              <a:rPr lang="ko-KR" altLang="en-US" sz="1800" kern="100" dirty="0" err="1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최적화시킨다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solidFill>
                <a:schemeClr val="tx1"/>
              </a:solidFill>
              <a:effectLst/>
              <a:latin typeface="나눔고딕OTF ExtraBold" panose="020D0904000000000000" pitchFamily="34" charset="-127"/>
              <a:ea typeface="나눔고딕OTF ExtraBold" panose="020D0904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93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7AF950-3C3C-3210-0F33-97281E00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862" y="1277668"/>
            <a:ext cx="2696975" cy="2588164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79A759-0371-8B4D-3824-BF3310FE9A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86"/>
          <a:stretch/>
        </p:blipFill>
        <p:spPr>
          <a:xfrm>
            <a:off x="4886600" y="1481301"/>
            <a:ext cx="3003550" cy="14502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4231495" y="3209883"/>
            <a:ext cx="4572000" cy="655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하루동안 각 활동을 몇 번 했는지 </a:t>
            </a:r>
            <a:r>
              <a:rPr lang="ko-KR" altLang="ko-KR" sz="14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카운팅</a:t>
            </a:r>
            <a:endParaRPr lang="en-US" altLang="ko-KR" kern="100" dirty="0"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결과적으로 </a:t>
            </a:r>
            <a:r>
              <a:rPr lang="en-US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105 row</a:t>
            </a:r>
            <a:r>
              <a:rPr lang="ko-KR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의</a:t>
            </a:r>
            <a:r>
              <a:rPr lang="en-US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dataframe</a:t>
            </a:r>
            <a:r>
              <a:rPr lang="ko-KR" altLang="ko-KR" sz="14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으로 합치는 데 성공</a:t>
            </a:r>
          </a:p>
        </p:txBody>
      </p:sp>
    </p:spTree>
    <p:extLst>
      <p:ext uri="{BB962C8B-B14F-4D97-AF65-F5344CB8AC3E}">
        <p14:creationId xmlns:p14="http://schemas.microsoft.com/office/powerpoint/2010/main" val="333388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969544" y="2772122"/>
            <a:ext cx="7726680" cy="70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ctr" latinLnBrk="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kern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Ambience_label</a:t>
            </a:r>
            <a:r>
              <a:rPr lang="en-US" altLang="ko-KR" kern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 </a:t>
            </a:r>
            <a:r>
              <a:rPr lang="ko-KR" altLang="ko-KR" kern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컬럼에 사운드 종류와 해당 사운드일 확률이 리스트 형식으로 들어가 있다</a:t>
            </a:r>
            <a:r>
              <a:rPr lang="en-US" altLang="ko-KR" kern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.</a:t>
            </a:r>
          </a:p>
          <a:p>
            <a:pPr marL="508000" algn="ctr" latinLnBrk="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kern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하루에 사운드 종류별로 몇 번씩 인식되었는지 데이터프레임으로 바꿔주었다</a:t>
            </a:r>
            <a:r>
              <a:rPr lang="en-US" altLang="ko-KR" kern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굴림" panose="020B0600000101010101" pitchFamily="50" charset="-127"/>
              </a:rPr>
              <a:t>.  </a:t>
            </a:r>
            <a:endParaRPr lang="ko-KR" altLang="ko-KR" kern="100" dirty="0">
              <a:effectLst/>
              <a:highlight>
                <a:srgbClr val="FFFFFF"/>
              </a:highlight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4C09AA6B-1823-8C9D-8244-86F2B5B1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095" y="997854"/>
            <a:ext cx="2844800" cy="1633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A3616-C4C0-7A23-6B51-ED4B77D3C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895" y="1055550"/>
            <a:ext cx="3233409" cy="1315829"/>
          </a:xfrm>
          <a:prstGeom prst="rect">
            <a:avLst/>
          </a:prstGeom>
        </p:spPr>
      </p:pic>
      <p:pic>
        <p:nvPicPr>
          <p:cNvPr id="6" name="그림 5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BFEEF105-FE45-3565-B029-5AE6DAC09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925" y="3489574"/>
            <a:ext cx="5731510" cy="1428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099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206341" y="4354566"/>
            <a:ext cx="9456432" cy="72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Timestamp 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컬럼을 대체할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Date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컬럼 만든다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형식은 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%Y-%m-%d), </a:t>
            </a:r>
            <a:endParaRPr lang="ko-KR" altLang="ko-KR" sz="1600" kern="100" dirty="0"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subject_id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Date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로 묶어주고 고도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위도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경도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속도의 하루치 평균을 구해준다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F4F298-FCC7-11FA-34D9-8C02ADE8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695" y="867043"/>
            <a:ext cx="5135792" cy="1734655"/>
          </a:xfrm>
          <a:prstGeom prst="rect">
            <a:avLst/>
          </a:prstGeom>
        </p:spPr>
      </p:pic>
      <p:pic>
        <p:nvPicPr>
          <p:cNvPr id="7" name="그림 6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C0464A2D-E5FD-B93E-2D94-9B57D61AD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2959254"/>
            <a:ext cx="2891984" cy="1216488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12DF0C2-72DE-231A-55AF-A32F74FF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557" y="2889588"/>
            <a:ext cx="3954660" cy="1332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661EE9E-EF2C-4C40-7E25-4F5CA16E3DA8}"/>
              </a:ext>
            </a:extLst>
          </p:cNvPr>
          <p:cNvCxnSpPr>
            <a:cxnSpLocks/>
          </p:cNvCxnSpPr>
          <p:nvPr/>
        </p:nvCxnSpPr>
        <p:spPr>
          <a:xfrm flipV="1">
            <a:off x="4418741" y="3666799"/>
            <a:ext cx="43961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81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206341" y="4354566"/>
            <a:ext cx="9456432" cy="72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Timestamp 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컬럼을 대체할 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Date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컬럼 만든다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형식은 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%Y-%m-%d), </a:t>
            </a: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subject_id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Date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로 묶어주고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m_light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의 하루치  평균을 구해준다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C89BB3-BF04-7379-D14F-197BB0BB8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98" y="967758"/>
            <a:ext cx="2687504" cy="1287762"/>
          </a:xfrm>
          <a:prstGeom prst="rect">
            <a:avLst/>
          </a:prstGeom>
        </p:spPr>
      </p:pic>
      <p:pic>
        <p:nvPicPr>
          <p:cNvPr id="5" name="그림 4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5D0F01FE-AF07-EA2D-CCBA-D359EBD96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050" y="2736383"/>
            <a:ext cx="1715771" cy="12425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6EA4F4-7D94-8926-ED18-824E4C612AF7}"/>
              </a:ext>
            </a:extLst>
          </p:cNvPr>
          <p:cNvCxnSpPr>
            <a:cxnSpLocks/>
          </p:cNvCxnSpPr>
          <p:nvPr/>
        </p:nvCxnSpPr>
        <p:spPr>
          <a:xfrm flipV="1">
            <a:off x="4224302" y="3353099"/>
            <a:ext cx="43961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EB85198-AC3B-32E6-600B-5CF744FBB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399" y="2451603"/>
            <a:ext cx="2494913" cy="17957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395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366361" y="3931139"/>
            <a:ext cx="9456432" cy="72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나머지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wHr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심박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데이터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),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wPedo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걸음 수 데이터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),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wLight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스마트워치에서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빛의 세기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)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도</a:t>
            </a:r>
            <a:endParaRPr lang="en-US" altLang="ko-KR" sz="1600" kern="100" dirty="0"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위와 동일하게 </a:t>
            </a:r>
            <a:r>
              <a:rPr lang="ko-KR" altLang="en-US" sz="1600" b="1" kern="100" dirty="0" err="1"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날짜별</a:t>
            </a:r>
            <a:r>
              <a:rPr lang="ko-KR" altLang="en-US" sz="1600" b="1" kern="100" dirty="0"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데이터 프레임으로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바꿔주었다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. </a:t>
            </a:r>
            <a:endParaRPr lang="ko-KR" altLang="en-US" sz="1600" kern="100" dirty="0"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DD8794-BE97-85E6-F59E-81400B3C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850" y="1040699"/>
            <a:ext cx="2801699" cy="107046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346802-CA01-FE86-DE62-BE3116605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416" y="998695"/>
            <a:ext cx="3614840" cy="597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2D1D5F-B5CC-5EF9-7D5A-FE3CBDC5E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416" y="1633268"/>
            <a:ext cx="1777600" cy="16006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377BFB-94A3-5B0F-0893-26A37849FF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850" y="2216116"/>
            <a:ext cx="2801699" cy="100592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6D45A4-4509-C96A-621F-B1091DF94CD6}"/>
              </a:ext>
            </a:extLst>
          </p:cNvPr>
          <p:cNvSpPr/>
          <p:nvPr/>
        </p:nvSpPr>
        <p:spPr>
          <a:xfrm>
            <a:off x="4666416" y="1040699"/>
            <a:ext cx="3675099" cy="219321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8E220-31E5-0721-F2BD-717FC7BE0828}"/>
              </a:ext>
            </a:extLst>
          </p:cNvPr>
          <p:cNvSpPr txBox="1"/>
          <p:nvPr/>
        </p:nvSpPr>
        <p:spPr>
          <a:xfrm>
            <a:off x="3685315" y="3416460"/>
            <a:ext cx="254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/>
              <a:t>…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35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7391-FB15-3DB3-D2BA-AB7ECFCF4226}"/>
              </a:ext>
            </a:extLst>
          </p:cNvPr>
          <p:cNvSpPr txBox="1"/>
          <p:nvPr/>
        </p:nvSpPr>
        <p:spPr>
          <a:xfrm>
            <a:off x="590537" y="3733019"/>
            <a:ext cx="9456432" cy="1289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위에서 만든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dataframe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들을 </a:t>
            </a:r>
            <a:r>
              <a:rPr lang="en-US" altLang="ko-KR" sz="1600" kern="100" dirty="0" err="1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subject_id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date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를 기준으로 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merge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시켜주어서</a:t>
            </a:r>
            <a:endParaRPr lang="en-US" altLang="ko-KR" sz="1600" kern="100" dirty="0"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1" kern="100" dirty="0"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통합된 </a:t>
            </a:r>
            <a:r>
              <a:rPr lang="en-US" altLang="ko-KR" sz="1600" b="1" kern="100" dirty="0"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validation </a:t>
            </a:r>
            <a:r>
              <a:rPr lang="en-US" altLang="ko-KR" sz="1600" b="1" kern="100" dirty="0" err="1">
                <a:effectLst/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dataframe</a:t>
            </a:r>
            <a:r>
              <a:rPr lang="ko-KR" altLang="en-US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을 만들었다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. (105 row, 293 columns)</a:t>
            </a: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600" kern="100" dirty="0"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테스트 데이터 또한 위와 동일한 방식으로 병합</a:t>
            </a:r>
            <a:r>
              <a:rPr lang="en-US" altLang="ko-KR" sz="1600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형식을 맞춰줬다</a:t>
            </a:r>
            <a:r>
              <a:rPr lang="en-US" altLang="ko-KR" sz="1600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.</a:t>
            </a:r>
            <a:endParaRPr lang="ko-KR" altLang="en-US" sz="1600" kern="100" dirty="0"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 descr="스크린샷, 텍스트, 라인, 평행이(가) 표시된 사진&#10;&#10;자동 생성된 설명">
            <a:extLst>
              <a:ext uri="{FF2B5EF4-FFF2-40B4-BE49-F238E27FC236}">
                <a16:creationId xmlns:a16="http://schemas.microsoft.com/office/drawing/2014/main" id="{665B374F-C109-3B6F-24D5-53C913554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30144"/>
            <a:ext cx="7406379" cy="24050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36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E5727D-6636-AE08-3DB9-7AD652460220}"/>
              </a:ext>
            </a:extLst>
          </p:cNvPr>
          <p:cNvSpPr/>
          <p:nvPr/>
        </p:nvSpPr>
        <p:spPr>
          <a:xfrm>
            <a:off x="2340565" y="1055550"/>
            <a:ext cx="2790159" cy="2705484"/>
          </a:xfrm>
          <a:prstGeom prst="ellipse">
            <a:avLst/>
          </a:prstGeom>
          <a:solidFill>
            <a:schemeClr val="accent4">
              <a:lumMod val="60000"/>
              <a:lumOff val="40000"/>
              <a:alpha val="66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1EA6C53-005A-2D74-8E16-3C6EA952434E}"/>
              </a:ext>
            </a:extLst>
          </p:cNvPr>
          <p:cNvSpPr/>
          <p:nvPr/>
        </p:nvSpPr>
        <p:spPr>
          <a:xfrm>
            <a:off x="4610101" y="1060482"/>
            <a:ext cx="2790159" cy="2705484"/>
          </a:xfrm>
          <a:prstGeom prst="ellipse">
            <a:avLst/>
          </a:prstGeom>
          <a:solidFill>
            <a:schemeClr val="accent6">
              <a:lumMod val="60000"/>
              <a:lumOff val="40000"/>
              <a:alpha val="66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FB506-EB50-B09E-3279-047939620553}"/>
              </a:ext>
            </a:extLst>
          </p:cNvPr>
          <p:cNvSpPr txBox="1"/>
          <p:nvPr/>
        </p:nvSpPr>
        <p:spPr>
          <a:xfrm>
            <a:off x="2868133" y="1287623"/>
            <a:ext cx="166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onsolas" panose="020B0609020204030204" pitchFamily="49" charset="0"/>
              </a:rPr>
              <a:t>train</a:t>
            </a:r>
            <a:endParaRPr lang="ko-KR" altLang="en-US" sz="2800" b="1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4E73-906A-E065-09C6-67ACDC262116}"/>
              </a:ext>
            </a:extLst>
          </p:cNvPr>
          <p:cNvSpPr txBox="1"/>
          <p:nvPr/>
        </p:nvSpPr>
        <p:spPr>
          <a:xfrm>
            <a:off x="4692502" y="1287623"/>
            <a:ext cx="26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onsolas" panose="020B0609020204030204" pitchFamily="49" charset="0"/>
              </a:rPr>
              <a:t>validation</a:t>
            </a:r>
            <a:endParaRPr lang="ko-KR" altLang="en-US" sz="2800" b="1" dirty="0"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95945CA-C32C-1AFF-AB34-853B2A43804F}"/>
              </a:ext>
            </a:extLst>
          </p:cNvPr>
          <p:cNvSpPr/>
          <p:nvPr/>
        </p:nvSpPr>
        <p:spPr>
          <a:xfrm>
            <a:off x="4621617" y="1696347"/>
            <a:ext cx="514423" cy="1434203"/>
          </a:xfrm>
          <a:custGeom>
            <a:avLst/>
            <a:gdLst>
              <a:gd name="connsiteX0" fmla="*/ 0 w 514423"/>
              <a:gd name="connsiteY0" fmla="*/ 717102 h 1434203"/>
              <a:gd name="connsiteX1" fmla="*/ 257212 w 514423"/>
              <a:gd name="connsiteY1" fmla="*/ 0 h 1434203"/>
              <a:gd name="connsiteX2" fmla="*/ 514424 w 514423"/>
              <a:gd name="connsiteY2" fmla="*/ 717102 h 1434203"/>
              <a:gd name="connsiteX3" fmla="*/ 257212 w 514423"/>
              <a:gd name="connsiteY3" fmla="*/ 1434204 h 1434203"/>
              <a:gd name="connsiteX4" fmla="*/ 0 w 514423"/>
              <a:gd name="connsiteY4" fmla="*/ 717102 h 143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423" h="1434203" extrusionOk="0">
                <a:moveTo>
                  <a:pt x="0" y="717102"/>
                </a:moveTo>
                <a:cubicBezTo>
                  <a:pt x="4151" y="289836"/>
                  <a:pt x="138640" y="18916"/>
                  <a:pt x="257212" y="0"/>
                </a:cubicBezTo>
                <a:cubicBezTo>
                  <a:pt x="325873" y="-27750"/>
                  <a:pt x="525140" y="283483"/>
                  <a:pt x="514424" y="717102"/>
                </a:cubicBezTo>
                <a:cubicBezTo>
                  <a:pt x="526997" y="1104836"/>
                  <a:pt x="395633" y="1443460"/>
                  <a:pt x="257212" y="1434204"/>
                </a:cubicBezTo>
                <a:cubicBezTo>
                  <a:pt x="108573" y="1455831"/>
                  <a:pt x="17353" y="1097883"/>
                  <a:pt x="0" y="717102"/>
                </a:cubicBezTo>
                <a:close/>
              </a:path>
            </a:pathLst>
          </a:custGeom>
          <a:solidFill>
            <a:srgbClr val="FF9999">
              <a:alpha val="34000"/>
            </a:srgbClr>
          </a:solidFill>
          <a:ln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AE7EB-8067-B59A-4A71-FD161206A3F6}"/>
              </a:ext>
            </a:extLst>
          </p:cNvPr>
          <p:cNvSpPr txBox="1"/>
          <p:nvPr/>
        </p:nvSpPr>
        <p:spPr>
          <a:xfrm>
            <a:off x="2592828" y="3888445"/>
            <a:ext cx="4572000" cy="307777"/>
          </a:xfrm>
          <a:prstGeom prst="rect">
            <a:avLst/>
          </a:prstGeom>
          <a:solidFill>
            <a:srgbClr val="FF9999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0" i="0" u="none" strike="noStrike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m_activity</a:t>
            </a:r>
            <a:r>
              <a:rPr lang="en-US" altLang="ko-KR" sz="1400" b="0" i="0" u="none" strike="noStrike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m_acc</a:t>
            </a:r>
            <a:r>
              <a:rPr lang="en-US" altLang="ko-KR" sz="1400" b="0" i="0" u="none" strike="noStrike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m_gps</a:t>
            </a:r>
            <a:r>
              <a:rPr lang="en-US" altLang="ko-KR" sz="1400" b="0" i="0" u="none" strike="noStrike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heart_rate</a:t>
            </a:r>
            <a:endParaRPr lang="ko-KR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FAA7F-6A1E-FFE9-80B0-BA7F298904CD}"/>
              </a:ext>
            </a:extLst>
          </p:cNvPr>
          <p:cNvSpPr txBox="1"/>
          <p:nvPr/>
        </p:nvSpPr>
        <p:spPr>
          <a:xfrm>
            <a:off x="2733001" y="4331866"/>
            <a:ext cx="443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데이터 간 중복되는 칼럼의 개수</a:t>
            </a:r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 </a:t>
            </a:r>
            <a:r>
              <a:rPr lang="en-US" altLang="ko-KR" sz="1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3CDA1CE-3B66-D471-46F7-C29E9407A06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878828" y="3130550"/>
            <a:ext cx="0" cy="7578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075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44CA45-D949-2C01-6DE5-5FFAF4B80771}"/>
              </a:ext>
            </a:extLst>
          </p:cNvPr>
          <p:cNvGrpSpPr/>
          <p:nvPr/>
        </p:nvGrpSpPr>
        <p:grpSpPr>
          <a:xfrm>
            <a:off x="1781841" y="1055550"/>
            <a:ext cx="2790159" cy="2705484"/>
            <a:chOff x="2340565" y="1055550"/>
            <a:chExt cx="2790159" cy="270548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BE5727D-6636-AE08-3DB9-7AD652460220}"/>
                </a:ext>
              </a:extLst>
            </p:cNvPr>
            <p:cNvSpPr/>
            <p:nvPr/>
          </p:nvSpPr>
          <p:spPr>
            <a:xfrm>
              <a:off x="2340565" y="1055550"/>
              <a:ext cx="2790159" cy="27054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6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4FB506-EB50-B09E-3279-047939620553}"/>
                </a:ext>
              </a:extLst>
            </p:cNvPr>
            <p:cNvSpPr txBox="1"/>
            <p:nvPr/>
          </p:nvSpPr>
          <p:spPr>
            <a:xfrm>
              <a:off x="2868133" y="1287623"/>
              <a:ext cx="16657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Consolas" panose="020B0609020204030204" pitchFamily="49" charset="0"/>
                </a:rPr>
                <a:t>train</a:t>
              </a:r>
              <a:endParaRPr lang="ko-KR" altLang="en-US" sz="28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1A4DB5-2E45-CBBC-2B89-BA14626088C6}"/>
              </a:ext>
            </a:extLst>
          </p:cNvPr>
          <p:cNvGrpSpPr/>
          <p:nvPr/>
        </p:nvGrpSpPr>
        <p:grpSpPr>
          <a:xfrm>
            <a:off x="5658292" y="1055550"/>
            <a:ext cx="2790159" cy="2705484"/>
            <a:chOff x="4610101" y="1060482"/>
            <a:chExt cx="2790159" cy="270548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1EA6C53-005A-2D74-8E16-3C6EA952434E}"/>
                </a:ext>
              </a:extLst>
            </p:cNvPr>
            <p:cNvSpPr/>
            <p:nvPr/>
          </p:nvSpPr>
          <p:spPr>
            <a:xfrm>
              <a:off x="4610101" y="1060482"/>
              <a:ext cx="2790159" cy="270548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66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A24E73-906A-E065-09C6-67ACDC262116}"/>
                </a:ext>
              </a:extLst>
            </p:cNvPr>
            <p:cNvSpPr txBox="1"/>
            <p:nvPr/>
          </p:nvSpPr>
          <p:spPr>
            <a:xfrm>
              <a:off x="4692502" y="1287623"/>
              <a:ext cx="26971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Consolas" panose="020B0609020204030204" pitchFamily="49" charset="0"/>
                </a:rPr>
                <a:t>validation</a:t>
              </a:r>
              <a:endParaRPr lang="ko-KR" altLang="en-US" sz="2800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74FAA7F-6A1E-FFE9-80B0-BA7F298904CD}"/>
              </a:ext>
            </a:extLst>
          </p:cNvPr>
          <p:cNvSpPr txBox="1"/>
          <p:nvPr/>
        </p:nvSpPr>
        <p:spPr>
          <a:xfrm>
            <a:off x="1863926" y="4281431"/>
            <a:ext cx="650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데이터 사이 서로의 데이터를 </a:t>
            </a:r>
            <a:r>
              <a:rPr lang="ko-KR" altLang="en-US" sz="18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보간하기</a:t>
            </a:r>
            <a:r>
              <a: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위해</a:t>
            </a:r>
            <a:endParaRPr lang="en-US" altLang="ko-KR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서로의 데이터를 예측하는 </a:t>
            </a:r>
            <a:r>
              <a:rPr lang="ko-KR" altLang="en-US" sz="18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모델 설계</a:t>
            </a:r>
          </a:p>
        </p:txBody>
      </p:sp>
      <p:sp>
        <p:nvSpPr>
          <p:cNvPr id="4" name="화살표: 위로 구부러짐 3">
            <a:extLst>
              <a:ext uri="{FF2B5EF4-FFF2-40B4-BE49-F238E27FC236}">
                <a16:creationId xmlns:a16="http://schemas.microsoft.com/office/drawing/2014/main" id="{437E0479-DFAA-88E5-851A-D7A37AB7609B}"/>
              </a:ext>
            </a:extLst>
          </p:cNvPr>
          <p:cNvSpPr/>
          <p:nvPr/>
        </p:nvSpPr>
        <p:spPr>
          <a:xfrm>
            <a:off x="3869276" y="3087359"/>
            <a:ext cx="2491740" cy="918774"/>
          </a:xfrm>
          <a:prstGeom prst="curved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위로 구부러짐 9">
            <a:extLst>
              <a:ext uri="{FF2B5EF4-FFF2-40B4-BE49-F238E27FC236}">
                <a16:creationId xmlns:a16="http://schemas.microsoft.com/office/drawing/2014/main" id="{8921DB19-FBC1-A733-BC7E-776FB94F9A48}"/>
              </a:ext>
            </a:extLst>
          </p:cNvPr>
          <p:cNvSpPr/>
          <p:nvPr/>
        </p:nvSpPr>
        <p:spPr>
          <a:xfrm flipH="1" flipV="1">
            <a:off x="3703044" y="1152681"/>
            <a:ext cx="2491740" cy="918774"/>
          </a:xfrm>
          <a:prstGeom prst="curved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7D0FAB-12F0-FD51-69E6-3FCBBF08EB4F}"/>
              </a:ext>
            </a:extLst>
          </p:cNvPr>
          <p:cNvSpPr/>
          <p:nvPr/>
        </p:nvSpPr>
        <p:spPr>
          <a:xfrm>
            <a:off x="5846593" y="2033052"/>
            <a:ext cx="514423" cy="558800"/>
          </a:xfrm>
          <a:custGeom>
            <a:avLst/>
            <a:gdLst>
              <a:gd name="connsiteX0" fmla="*/ 0 w 514423"/>
              <a:gd name="connsiteY0" fmla="*/ 279400 h 558800"/>
              <a:gd name="connsiteX1" fmla="*/ 257212 w 514423"/>
              <a:gd name="connsiteY1" fmla="*/ 0 h 558800"/>
              <a:gd name="connsiteX2" fmla="*/ 514424 w 514423"/>
              <a:gd name="connsiteY2" fmla="*/ 279400 h 558800"/>
              <a:gd name="connsiteX3" fmla="*/ 257212 w 514423"/>
              <a:gd name="connsiteY3" fmla="*/ 558800 h 558800"/>
              <a:gd name="connsiteX4" fmla="*/ 0 w 514423"/>
              <a:gd name="connsiteY4" fmla="*/ 2794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423" h="558800" fill="none" extrusionOk="0">
                <a:moveTo>
                  <a:pt x="0" y="279400"/>
                </a:moveTo>
                <a:cubicBezTo>
                  <a:pt x="25714" y="149473"/>
                  <a:pt x="86038" y="-15584"/>
                  <a:pt x="257212" y="0"/>
                </a:cubicBezTo>
                <a:cubicBezTo>
                  <a:pt x="401448" y="3923"/>
                  <a:pt x="503406" y="109659"/>
                  <a:pt x="514424" y="279400"/>
                </a:cubicBezTo>
                <a:cubicBezTo>
                  <a:pt x="507207" y="428858"/>
                  <a:pt x="369407" y="557083"/>
                  <a:pt x="257212" y="558800"/>
                </a:cubicBezTo>
                <a:cubicBezTo>
                  <a:pt x="114494" y="571493"/>
                  <a:pt x="21514" y="407007"/>
                  <a:pt x="0" y="279400"/>
                </a:cubicBezTo>
                <a:close/>
              </a:path>
              <a:path w="514423" h="558800" stroke="0" extrusionOk="0">
                <a:moveTo>
                  <a:pt x="0" y="279400"/>
                </a:moveTo>
                <a:cubicBezTo>
                  <a:pt x="4151" y="93870"/>
                  <a:pt x="138640" y="18916"/>
                  <a:pt x="257212" y="0"/>
                </a:cubicBezTo>
                <a:cubicBezTo>
                  <a:pt x="366079" y="-12548"/>
                  <a:pt x="521771" y="99332"/>
                  <a:pt x="514424" y="279400"/>
                </a:cubicBezTo>
                <a:cubicBezTo>
                  <a:pt x="526997" y="425398"/>
                  <a:pt x="395633" y="568056"/>
                  <a:pt x="257212" y="558800"/>
                </a:cubicBezTo>
                <a:cubicBezTo>
                  <a:pt x="110697" y="573450"/>
                  <a:pt x="14525" y="420933"/>
                  <a:pt x="0" y="279400"/>
                </a:cubicBezTo>
                <a:close/>
              </a:path>
            </a:pathLst>
          </a:custGeom>
          <a:solidFill>
            <a:srgbClr val="FF9999">
              <a:alpha val="34000"/>
            </a:srgbClr>
          </a:solidFill>
          <a:ln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E1A50D6-F73F-7C46-A929-5061D292A4F2}"/>
              </a:ext>
            </a:extLst>
          </p:cNvPr>
          <p:cNvSpPr/>
          <p:nvPr/>
        </p:nvSpPr>
        <p:spPr>
          <a:xfrm>
            <a:off x="3738675" y="2566962"/>
            <a:ext cx="514423" cy="558800"/>
          </a:xfrm>
          <a:custGeom>
            <a:avLst/>
            <a:gdLst>
              <a:gd name="connsiteX0" fmla="*/ 0 w 514423"/>
              <a:gd name="connsiteY0" fmla="*/ 279400 h 558800"/>
              <a:gd name="connsiteX1" fmla="*/ 257212 w 514423"/>
              <a:gd name="connsiteY1" fmla="*/ 0 h 558800"/>
              <a:gd name="connsiteX2" fmla="*/ 514424 w 514423"/>
              <a:gd name="connsiteY2" fmla="*/ 279400 h 558800"/>
              <a:gd name="connsiteX3" fmla="*/ 257212 w 514423"/>
              <a:gd name="connsiteY3" fmla="*/ 558800 h 558800"/>
              <a:gd name="connsiteX4" fmla="*/ 0 w 514423"/>
              <a:gd name="connsiteY4" fmla="*/ 2794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423" h="558800" fill="none" extrusionOk="0">
                <a:moveTo>
                  <a:pt x="0" y="279400"/>
                </a:moveTo>
                <a:cubicBezTo>
                  <a:pt x="25714" y="149473"/>
                  <a:pt x="86038" y="-15584"/>
                  <a:pt x="257212" y="0"/>
                </a:cubicBezTo>
                <a:cubicBezTo>
                  <a:pt x="401448" y="3923"/>
                  <a:pt x="503406" y="109659"/>
                  <a:pt x="514424" y="279400"/>
                </a:cubicBezTo>
                <a:cubicBezTo>
                  <a:pt x="507207" y="428858"/>
                  <a:pt x="369407" y="557083"/>
                  <a:pt x="257212" y="558800"/>
                </a:cubicBezTo>
                <a:cubicBezTo>
                  <a:pt x="114494" y="571493"/>
                  <a:pt x="21514" y="407007"/>
                  <a:pt x="0" y="279400"/>
                </a:cubicBezTo>
                <a:close/>
              </a:path>
              <a:path w="514423" h="558800" stroke="0" extrusionOk="0">
                <a:moveTo>
                  <a:pt x="0" y="279400"/>
                </a:moveTo>
                <a:cubicBezTo>
                  <a:pt x="4151" y="93870"/>
                  <a:pt x="138640" y="18916"/>
                  <a:pt x="257212" y="0"/>
                </a:cubicBezTo>
                <a:cubicBezTo>
                  <a:pt x="366079" y="-12548"/>
                  <a:pt x="521771" y="99332"/>
                  <a:pt x="514424" y="279400"/>
                </a:cubicBezTo>
                <a:cubicBezTo>
                  <a:pt x="526997" y="425398"/>
                  <a:pt x="395633" y="568056"/>
                  <a:pt x="257212" y="558800"/>
                </a:cubicBezTo>
                <a:cubicBezTo>
                  <a:pt x="110697" y="573450"/>
                  <a:pt x="14525" y="420933"/>
                  <a:pt x="0" y="279400"/>
                </a:cubicBezTo>
                <a:close/>
              </a:path>
            </a:pathLst>
          </a:custGeom>
          <a:solidFill>
            <a:srgbClr val="FF9999">
              <a:alpha val="34000"/>
            </a:srgbClr>
          </a:solidFill>
          <a:ln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61A6B2-5A3B-6992-4A9B-1F285DBDBFB5}"/>
              </a:ext>
            </a:extLst>
          </p:cNvPr>
          <p:cNvSpPr/>
          <p:nvPr/>
        </p:nvSpPr>
        <p:spPr>
          <a:xfrm>
            <a:off x="4534502" y="708660"/>
            <a:ext cx="1170101" cy="3572771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014457-0BD2-B21A-AA99-1BCE1CB56638}"/>
              </a:ext>
            </a:extLst>
          </p:cNvPr>
          <p:cNvSpPr txBox="1"/>
          <p:nvPr/>
        </p:nvSpPr>
        <p:spPr>
          <a:xfrm>
            <a:off x="4627594" y="2110324"/>
            <a:ext cx="9881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</a:t>
            </a:r>
          </a:p>
          <a:p>
            <a:pPr algn="ctr"/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Regression</a:t>
            </a:r>
          </a:p>
          <a:p>
            <a:pPr algn="ctr"/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Classification</a:t>
            </a:r>
            <a:endParaRPr lang="ko-KR" altLang="en-US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44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스터디원 소개 및 만남 인증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815311" y="1969459"/>
            <a:ext cx="2947996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팀</a:t>
            </a:r>
            <a:r>
              <a:rPr lang="ko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원 1 </a:t>
            </a:r>
            <a:r>
              <a:rPr lang="ko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성현우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전기전자공학부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,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 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19)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팀원</a:t>
            </a:r>
            <a:r>
              <a:rPr lang="ko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 2 </a:t>
            </a:r>
            <a:r>
              <a:rPr lang="ko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이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혜원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수학과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, 20)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팀</a:t>
            </a:r>
            <a:r>
              <a:rPr lang="ko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원 3 </a:t>
            </a:r>
            <a:r>
              <a:rPr lang="ko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안상우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경영학과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,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 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19)</a:t>
            </a:r>
            <a:endParaRPr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90C87-81AC-36F3-4674-5BC86C671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645644" y="1288460"/>
            <a:ext cx="3829999" cy="2872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38EB8A-0488-5574-FD45-FF28275DFE85}"/>
              </a:ext>
            </a:extLst>
          </p:cNvPr>
          <p:cNvSpPr/>
          <p:nvPr/>
        </p:nvSpPr>
        <p:spPr>
          <a:xfrm>
            <a:off x="1889760" y="2731211"/>
            <a:ext cx="1379220" cy="930989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8AE177-FD2E-EC00-6DAF-A41EE0B0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873162"/>
            <a:ext cx="2787654" cy="14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E463E4F-BCB1-9888-B8D0-907FFC7CE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493" y="845454"/>
            <a:ext cx="2680918" cy="154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635DD25-DC7C-01AB-B073-C4157729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34" y="2401309"/>
            <a:ext cx="2706777" cy="154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923CAB5-9172-2164-8EC3-B57E54FE2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86" y="2439443"/>
            <a:ext cx="2588131" cy="14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1A849-385A-9E4E-93DC-4EB30D1D393C}"/>
              </a:ext>
            </a:extLst>
          </p:cNvPr>
          <p:cNvSpPr txBox="1"/>
          <p:nvPr/>
        </p:nvSpPr>
        <p:spPr>
          <a:xfrm>
            <a:off x="7474528" y="1721703"/>
            <a:ext cx="1233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…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86079-67A4-AC87-927C-3B31C8373C4F}"/>
              </a:ext>
            </a:extLst>
          </p:cNvPr>
          <p:cNvSpPr txBox="1"/>
          <p:nvPr/>
        </p:nvSpPr>
        <p:spPr>
          <a:xfrm>
            <a:off x="1181088" y="4120144"/>
            <a:ext cx="7903535" cy="655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예측할 정답 레이블 </a:t>
            </a:r>
            <a:r>
              <a:rPr lang="en-US" altLang="ko-KR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Q1, Q2, Q3, S1, S2, S3, S4</a:t>
            </a:r>
            <a:r>
              <a:rPr lang="ko-KR" altLang="en-US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에 높은 상관관계를 가지는 피처들의 탐색을 진행</a:t>
            </a:r>
            <a:endParaRPr lang="en-US" altLang="ko-KR" kern="100" dirty="0"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  <a:p>
            <a:pPr indent="12700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Train, Validation </a:t>
            </a:r>
            <a:r>
              <a:rPr lang="ko-KR" altLang="en-US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데이터의 칼럼의 구성이 매우 다르기에 </a:t>
            </a:r>
            <a:r>
              <a:rPr lang="ko-KR" altLang="en-US" kern="100" dirty="0"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각각에 대해 피처 탐색</a:t>
            </a:r>
            <a:endParaRPr lang="en-US" altLang="ko-KR" kern="100" dirty="0">
              <a:effectLst/>
              <a:latin typeface="나눔고딕OTF" panose="020D0604000000000000" pitchFamily="34" charset="-127"/>
              <a:ea typeface="나눔고딕OTF" panose="020D0604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55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8AE177-FD2E-EC00-6DAF-A41EE0B0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873162"/>
            <a:ext cx="2787654" cy="14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E463E4F-BCB1-9888-B8D0-907FFC7CE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493" y="845454"/>
            <a:ext cx="2680918" cy="154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635DD25-DC7C-01AB-B073-C4157729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34" y="2401309"/>
            <a:ext cx="2706777" cy="154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923CAB5-9172-2164-8EC3-B57E54FE2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86" y="2439443"/>
            <a:ext cx="2588131" cy="14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09991C-4440-C142-609E-917CF619107A}"/>
              </a:ext>
            </a:extLst>
          </p:cNvPr>
          <p:cNvSpPr/>
          <p:nvPr/>
        </p:nvSpPr>
        <p:spPr>
          <a:xfrm>
            <a:off x="1281545" y="845454"/>
            <a:ext cx="7862455" cy="429804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F2F3E3-B62A-5AF1-14D1-0904DE3E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60" y="850959"/>
            <a:ext cx="1786173" cy="3885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8B3C3F2-F18E-D4A6-884E-82EC33D1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59" y="845454"/>
            <a:ext cx="2125966" cy="3885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CE562B-FF38-B13E-EAB1-CC201CA3253A}"/>
              </a:ext>
            </a:extLst>
          </p:cNvPr>
          <p:cNvSpPr txBox="1"/>
          <p:nvPr/>
        </p:nvSpPr>
        <p:spPr>
          <a:xfrm>
            <a:off x="3990109" y="4780529"/>
            <a:ext cx="499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B0600000101010101" charset="-127"/>
                <a:ea typeface="나눔고딕OTF" panose="020B0600000101010101" charset="-127"/>
              </a:rPr>
              <a:t>예측 지표에 가장 많은 영향을 미치는 칼럼 선정 </a:t>
            </a:r>
            <a:r>
              <a:rPr lang="en-US" altLang="ko-KR" dirty="0">
                <a:latin typeface="나눔고딕OTF" panose="020B0600000101010101" charset="-127"/>
                <a:ea typeface="나눔고딕OTF" panose="020B0600000101010101" charset="-127"/>
              </a:rPr>
              <a:t>(</a:t>
            </a:r>
            <a:r>
              <a:rPr lang="ko-KR" altLang="en-US" dirty="0">
                <a:latin typeface="나눔고딕OTF" panose="020B0600000101010101" charset="-127"/>
                <a:ea typeface="나눔고딕OTF" panose="020B0600000101010101" charset="-127"/>
              </a:rPr>
              <a:t>수치형</a:t>
            </a:r>
            <a:r>
              <a:rPr lang="en-US" altLang="ko-KR" dirty="0">
                <a:latin typeface="나눔고딕OTF" panose="020B0600000101010101" charset="-127"/>
                <a:ea typeface="나눔고딕OTF" panose="020B0600000101010101" charset="-127"/>
              </a:rPr>
              <a:t>, </a:t>
            </a:r>
            <a:r>
              <a:rPr lang="ko-KR" altLang="en-US" dirty="0">
                <a:latin typeface="나눔고딕OTF" panose="020B0600000101010101" charset="-127"/>
                <a:ea typeface="나눔고딕OTF" panose="020B0600000101010101" charset="-127"/>
              </a:rPr>
              <a:t>분류형</a:t>
            </a:r>
            <a:r>
              <a:rPr lang="en-US" altLang="ko-KR" dirty="0">
                <a:latin typeface="나눔고딕OTF" panose="020B0600000101010101" charset="-127"/>
                <a:ea typeface="나눔고딕OTF" panose="020B0600000101010101" charset="-127"/>
              </a:rPr>
              <a:t>)</a:t>
            </a:r>
            <a:endParaRPr lang="ko-KR" altLang="en-US" dirty="0">
              <a:latin typeface="나눔고딕OTF" panose="020B0600000101010101" charset="-127"/>
              <a:ea typeface="나눔고딕OTF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D201B8-E5E2-F1CE-609D-F375E77A5282}"/>
              </a:ext>
            </a:extLst>
          </p:cNvPr>
          <p:cNvSpPr/>
          <p:nvPr/>
        </p:nvSpPr>
        <p:spPr>
          <a:xfrm>
            <a:off x="4443760" y="1233055"/>
            <a:ext cx="1786173" cy="421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1CA706-3DD0-9E18-35CA-E891479F4091}"/>
              </a:ext>
            </a:extLst>
          </p:cNvPr>
          <p:cNvSpPr/>
          <p:nvPr/>
        </p:nvSpPr>
        <p:spPr>
          <a:xfrm>
            <a:off x="6330060" y="989061"/>
            <a:ext cx="2125966" cy="1160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750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F84DAB-3991-7C55-30EF-F00237FE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1" y="0"/>
            <a:ext cx="3197780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53E6308-539E-BB5F-D659-DC868D3DAD1D}"/>
              </a:ext>
            </a:extLst>
          </p:cNvPr>
          <p:cNvSpPr/>
          <p:nvPr/>
        </p:nvSpPr>
        <p:spPr>
          <a:xfrm>
            <a:off x="4396036" y="1613361"/>
            <a:ext cx="3185171" cy="693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9B4EFC-9B2E-5BDA-E0EE-9B9DF01BDA89}"/>
              </a:ext>
            </a:extLst>
          </p:cNvPr>
          <p:cNvSpPr/>
          <p:nvPr/>
        </p:nvSpPr>
        <p:spPr>
          <a:xfrm>
            <a:off x="4389121" y="392610"/>
            <a:ext cx="3185171" cy="399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63C0C6-724D-1716-5F1F-3176938968F5}"/>
              </a:ext>
            </a:extLst>
          </p:cNvPr>
          <p:cNvSpPr/>
          <p:nvPr/>
        </p:nvSpPr>
        <p:spPr>
          <a:xfrm>
            <a:off x="4389121" y="4316910"/>
            <a:ext cx="3185171" cy="693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(테두리 및 강조선) 12">
            <a:extLst>
              <a:ext uri="{FF2B5EF4-FFF2-40B4-BE49-F238E27FC236}">
                <a16:creationId xmlns:a16="http://schemas.microsoft.com/office/drawing/2014/main" id="{F19DB540-C103-2EE2-AF7B-1CC212D6EC65}"/>
              </a:ext>
            </a:extLst>
          </p:cNvPr>
          <p:cNvSpPr/>
          <p:nvPr/>
        </p:nvSpPr>
        <p:spPr>
          <a:xfrm flipH="1">
            <a:off x="1424215" y="1055550"/>
            <a:ext cx="2199199" cy="748502"/>
          </a:xfrm>
          <a:prstGeom prst="accentBorderCallout1">
            <a:avLst>
              <a:gd name="adj1" fmla="val 26893"/>
              <a:gd name="adj2" fmla="val -2894"/>
              <a:gd name="adj3" fmla="val -45295"/>
              <a:gd name="adj4" fmla="val -345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기존 </a:t>
            </a:r>
            <a:r>
              <a:rPr lang="en-US" altLang="ko-KR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date</a:t>
            </a:r>
            <a:r>
              <a:rPr lang="ko-KR" altLang="en-US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month</a:t>
            </a:r>
            <a:r>
              <a:rPr lang="ko-KR" altLang="en-US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로 구분하여 처리</a:t>
            </a:r>
            <a:r>
              <a:rPr lang="en-US" altLang="ko-KR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평일과 주말 여부 구분</a:t>
            </a:r>
          </a:p>
        </p:txBody>
      </p:sp>
      <p:sp>
        <p:nvSpPr>
          <p:cNvPr id="14" name="설명선: 선(테두리 및 강조선) 13">
            <a:extLst>
              <a:ext uri="{FF2B5EF4-FFF2-40B4-BE49-F238E27FC236}">
                <a16:creationId xmlns:a16="http://schemas.microsoft.com/office/drawing/2014/main" id="{912D0DAF-6EE9-CC17-1069-D0A5AF847B09}"/>
              </a:ext>
            </a:extLst>
          </p:cNvPr>
          <p:cNvSpPr/>
          <p:nvPr/>
        </p:nvSpPr>
        <p:spPr>
          <a:xfrm flipH="1">
            <a:off x="1424214" y="2306781"/>
            <a:ext cx="2199199" cy="748502"/>
          </a:xfrm>
          <a:prstGeom prst="accentBorderCallout1">
            <a:avLst>
              <a:gd name="adj1" fmla="val 26893"/>
              <a:gd name="adj2" fmla="val -2894"/>
              <a:gd name="adj3" fmla="val -45295"/>
              <a:gd name="adj4" fmla="val -345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기존 다양한 종류의 소리 범주형 데이터를 종류에 따라 범주화</a:t>
            </a:r>
          </a:p>
        </p:txBody>
      </p:sp>
      <p:sp>
        <p:nvSpPr>
          <p:cNvPr id="15" name="설명선: 선(테두리 및 강조선) 14">
            <a:extLst>
              <a:ext uri="{FF2B5EF4-FFF2-40B4-BE49-F238E27FC236}">
                <a16:creationId xmlns:a16="http://schemas.microsoft.com/office/drawing/2014/main" id="{8AEC5905-ACC0-D327-F762-30135A33574B}"/>
              </a:ext>
            </a:extLst>
          </p:cNvPr>
          <p:cNvSpPr/>
          <p:nvPr/>
        </p:nvSpPr>
        <p:spPr>
          <a:xfrm flipH="1">
            <a:off x="1424213" y="4491700"/>
            <a:ext cx="2199199" cy="493720"/>
          </a:xfrm>
          <a:prstGeom prst="accentBorderCallout1">
            <a:avLst>
              <a:gd name="adj1" fmla="val 57434"/>
              <a:gd name="adj2" fmla="val -2548"/>
              <a:gd name="adj3" fmla="val 57526"/>
              <a:gd name="adj4" fmla="val -349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정답 레이블</a:t>
            </a:r>
            <a:endParaRPr lang="ko-KR" altLang="en-US" dirty="0">
              <a:solidFill>
                <a:schemeClr val="tx1"/>
              </a:solidFill>
              <a:latin typeface="나눔고딕OTF" panose="020B0600000101010101" charset="-127"/>
              <a:ea typeface="나눔고딕OTF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88F8B2-7415-5C3B-F46B-FBBB78BE6147}"/>
              </a:ext>
            </a:extLst>
          </p:cNvPr>
          <p:cNvSpPr/>
          <p:nvPr/>
        </p:nvSpPr>
        <p:spPr>
          <a:xfrm>
            <a:off x="4396036" y="3101068"/>
            <a:ext cx="3185171" cy="320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: 선(테두리 및 강조선) 16">
            <a:extLst>
              <a:ext uri="{FF2B5EF4-FFF2-40B4-BE49-F238E27FC236}">
                <a16:creationId xmlns:a16="http://schemas.microsoft.com/office/drawing/2014/main" id="{86247252-0717-7969-A21D-2B2FA86E5C42}"/>
              </a:ext>
            </a:extLst>
          </p:cNvPr>
          <p:cNvSpPr/>
          <p:nvPr/>
        </p:nvSpPr>
        <p:spPr>
          <a:xfrm flipH="1">
            <a:off x="1424213" y="3594230"/>
            <a:ext cx="2199199" cy="493720"/>
          </a:xfrm>
          <a:prstGeom prst="accentBorderCallout1">
            <a:avLst>
              <a:gd name="adj1" fmla="val 34284"/>
              <a:gd name="adj2" fmla="val -1855"/>
              <a:gd name="adj3" fmla="val -48968"/>
              <a:gd name="adj4" fmla="val -349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GPS </a:t>
            </a:r>
            <a:r>
              <a:rPr lang="ko-KR" altLang="en-US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3781920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3E84FB1-C2E6-0678-693E-17843BA1FEBD}"/>
              </a:ext>
            </a:extLst>
          </p:cNvPr>
          <p:cNvSpPr/>
          <p:nvPr/>
        </p:nvSpPr>
        <p:spPr>
          <a:xfrm>
            <a:off x="1242060" y="2004060"/>
            <a:ext cx="4922520" cy="13153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607386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Model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05E09E-D2C2-2ADB-ABF5-E785BA2BABE1}"/>
              </a:ext>
            </a:extLst>
          </p:cNvPr>
          <p:cNvSpPr/>
          <p:nvPr/>
        </p:nvSpPr>
        <p:spPr>
          <a:xfrm>
            <a:off x="1973499" y="946622"/>
            <a:ext cx="6278880" cy="775498"/>
          </a:xfrm>
          <a:prstGeom prst="roundRect">
            <a:avLst>
              <a:gd name="adj" fmla="val 12964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새롭게 만든 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train, validation 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상호보간 데이터 세트에 대한 모델 후보</a:t>
            </a:r>
            <a:endParaRPr lang="en-US" altLang="ko-KR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Optimization </a:t>
            </a:r>
            <a:r>
              <a:rPr lang="en-US" altLang="ko-KR" sz="16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  <a:sym typeface="Wingdings" panose="05000000000000000000" pitchFamily="2" charset="2"/>
              </a:rPr>
              <a:t> F1 Score</a:t>
            </a:r>
            <a:endParaRPr lang="ko-KR" altLang="en-US" sz="1200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6AF69-8412-D722-28C6-2A44449C5411}"/>
              </a:ext>
            </a:extLst>
          </p:cNvPr>
          <p:cNvSpPr txBox="1"/>
          <p:nvPr/>
        </p:nvSpPr>
        <p:spPr>
          <a:xfrm>
            <a:off x="1577259" y="3612102"/>
            <a:ext cx="717804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새로운 데이터 셋에 대한 다양한 딥러닝 모델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머신러닝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모델 적용</a:t>
            </a:r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최적화는 실제 대회의 평가지표인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“F1 Score”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를 기준으로 진행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DL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Adam Optimizer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및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Learning Rate Scheduler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사용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ML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은 </a:t>
            </a: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AutoML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및 </a:t>
            </a: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GridSearch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로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하이퍼파라미터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최적화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9DFB8B-CBC9-18AE-8747-180F4812964A}"/>
              </a:ext>
            </a:extLst>
          </p:cNvPr>
          <p:cNvSpPr/>
          <p:nvPr/>
        </p:nvSpPr>
        <p:spPr>
          <a:xfrm>
            <a:off x="1333500" y="2447422"/>
            <a:ext cx="1478280" cy="775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DNN</a:t>
            </a:r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81686D-F555-C1F0-D2F8-37A3479DD1FC}"/>
              </a:ext>
            </a:extLst>
          </p:cNvPr>
          <p:cNvSpPr/>
          <p:nvPr/>
        </p:nvSpPr>
        <p:spPr>
          <a:xfrm>
            <a:off x="2964180" y="2447422"/>
            <a:ext cx="1478280" cy="775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E29F57-A91B-1AC5-63BA-1641967F55AF}"/>
              </a:ext>
            </a:extLst>
          </p:cNvPr>
          <p:cNvSpPr/>
          <p:nvPr/>
        </p:nvSpPr>
        <p:spPr>
          <a:xfrm>
            <a:off x="4594860" y="2447422"/>
            <a:ext cx="1478280" cy="775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CNN-LSTM</a:t>
            </a:r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E5261-6941-A627-0601-E80B5560399E}"/>
              </a:ext>
            </a:extLst>
          </p:cNvPr>
          <p:cNvSpPr txBox="1"/>
          <p:nvPr/>
        </p:nvSpPr>
        <p:spPr>
          <a:xfrm>
            <a:off x="2042160" y="2034857"/>
            <a:ext cx="332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 Learning Model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89D6E48-864F-C3B7-8937-E32B23AFC6CF}"/>
              </a:ext>
            </a:extLst>
          </p:cNvPr>
          <p:cNvSpPr/>
          <p:nvPr/>
        </p:nvSpPr>
        <p:spPr>
          <a:xfrm>
            <a:off x="6256020" y="2004059"/>
            <a:ext cx="2788920" cy="13153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31E79-3872-4B40-0082-AE40DA0AA68A}"/>
              </a:ext>
            </a:extLst>
          </p:cNvPr>
          <p:cNvSpPr txBox="1"/>
          <p:nvPr/>
        </p:nvSpPr>
        <p:spPr>
          <a:xfrm>
            <a:off x="5989320" y="2034857"/>
            <a:ext cx="332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 Model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5B4FA6-47A1-FE60-F50F-19EFB5371AFA}"/>
              </a:ext>
            </a:extLst>
          </p:cNvPr>
          <p:cNvSpPr/>
          <p:nvPr/>
        </p:nvSpPr>
        <p:spPr>
          <a:xfrm>
            <a:off x="6408420" y="2443294"/>
            <a:ext cx="1219200" cy="775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CatBoost</a:t>
            </a:r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F450614-B48D-32F7-0C2B-1D539A6BBA09}"/>
              </a:ext>
            </a:extLst>
          </p:cNvPr>
          <p:cNvSpPr/>
          <p:nvPr/>
        </p:nvSpPr>
        <p:spPr>
          <a:xfrm>
            <a:off x="7688580" y="2443294"/>
            <a:ext cx="1219200" cy="775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Logistic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Regression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76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3E84FB1-C2E6-0678-693E-17843BA1FEBD}"/>
              </a:ext>
            </a:extLst>
          </p:cNvPr>
          <p:cNvSpPr/>
          <p:nvPr/>
        </p:nvSpPr>
        <p:spPr>
          <a:xfrm>
            <a:off x="1242060" y="2004060"/>
            <a:ext cx="4922520" cy="13153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607386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Model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05E09E-D2C2-2ADB-ABF5-E785BA2BABE1}"/>
              </a:ext>
            </a:extLst>
          </p:cNvPr>
          <p:cNvSpPr/>
          <p:nvPr/>
        </p:nvSpPr>
        <p:spPr>
          <a:xfrm>
            <a:off x="1973499" y="946622"/>
            <a:ext cx="6278880" cy="775498"/>
          </a:xfrm>
          <a:prstGeom prst="roundRect">
            <a:avLst>
              <a:gd name="adj" fmla="val 12964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새롭게 만든 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train, validation 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상호보간 데이터 세트에 대한 모델 후보</a:t>
            </a:r>
            <a:endParaRPr lang="en-US" altLang="ko-KR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Optimization </a:t>
            </a:r>
            <a:r>
              <a:rPr lang="en-US" altLang="ko-KR" sz="16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  <a:sym typeface="Wingdings" panose="05000000000000000000" pitchFamily="2" charset="2"/>
              </a:rPr>
              <a:t> F1 Score</a:t>
            </a:r>
            <a:endParaRPr lang="ko-KR" altLang="en-US" sz="1200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6AF69-8412-D722-28C6-2A44449C5411}"/>
              </a:ext>
            </a:extLst>
          </p:cNvPr>
          <p:cNvSpPr txBox="1"/>
          <p:nvPr/>
        </p:nvSpPr>
        <p:spPr>
          <a:xfrm>
            <a:off x="1577259" y="3612102"/>
            <a:ext cx="717804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새로운 데이터 셋에 대한 다양한 </a:t>
            </a:r>
            <a:r>
              <a:rPr lang="ko-KR" altLang="en-US" sz="16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딥러닝 모델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머신러닝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모델 적용</a:t>
            </a:r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매우 적은 학습 데이터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: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train, validation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데이터를 모두 통합해도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500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개가 안되는 데이터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기존 데이터 </a:t>
            </a:r>
            <a:r>
              <a:rPr lang="ko-KR" altLang="en-US" dirty="0" err="1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전처리</a:t>
            </a:r>
            <a:r>
              <a:rPr lang="en-US" altLang="ko-KR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(‘Day’ </a:t>
            </a:r>
            <a:r>
              <a:rPr lang="ko-KR" altLang="en-US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단위로 최소화하여 처리</a:t>
            </a:r>
            <a:r>
              <a:rPr lang="en-US" altLang="ko-KR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) </a:t>
            </a:r>
            <a:r>
              <a:rPr lang="ko-KR" altLang="en-US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방식과는 맞지 않음</a:t>
            </a:r>
            <a:endParaRPr lang="en-US" altLang="ko-KR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Data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Augment, Noise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등 적용이 어려움</a:t>
            </a:r>
            <a:r>
              <a:rPr lang="en-US" altLang="ko-KR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  <a:ea typeface="나눔고딕OTF" panose="020D0604000000000000" pitchFamily="34" charset="-127"/>
                <a:sym typeface="Wingdings" panose="05000000000000000000" pitchFamily="2" charset="2"/>
              </a:rPr>
              <a:t>subject_id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나눔고딕OTF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별 </a:t>
            </a:r>
            <a:r>
              <a:rPr lang="ko-KR" altLang="en-US" dirty="0" err="1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비대칭적인</a:t>
            </a:r>
            <a:r>
              <a:rPr lang="ko-KR" altLang="en-US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시계열 데이터</a:t>
            </a:r>
            <a:r>
              <a:rPr lang="en-US" altLang="ko-KR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)</a:t>
            </a:r>
            <a:endParaRPr lang="en-US" altLang="ko-KR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9DFB8B-CBC9-18AE-8747-180F4812964A}"/>
              </a:ext>
            </a:extLst>
          </p:cNvPr>
          <p:cNvSpPr/>
          <p:nvPr/>
        </p:nvSpPr>
        <p:spPr>
          <a:xfrm>
            <a:off x="1333500" y="2447422"/>
            <a:ext cx="1478280" cy="775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DNN</a:t>
            </a:r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81686D-F555-C1F0-D2F8-37A3479DD1FC}"/>
              </a:ext>
            </a:extLst>
          </p:cNvPr>
          <p:cNvSpPr/>
          <p:nvPr/>
        </p:nvSpPr>
        <p:spPr>
          <a:xfrm>
            <a:off x="2964180" y="2447422"/>
            <a:ext cx="1478280" cy="775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E29F57-A91B-1AC5-63BA-1641967F55AF}"/>
              </a:ext>
            </a:extLst>
          </p:cNvPr>
          <p:cNvSpPr/>
          <p:nvPr/>
        </p:nvSpPr>
        <p:spPr>
          <a:xfrm>
            <a:off x="4594860" y="2447422"/>
            <a:ext cx="1478280" cy="775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CNN-LSTM</a:t>
            </a:r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E5261-6941-A627-0601-E80B5560399E}"/>
              </a:ext>
            </a:extLst>
          </p:cNvPr>
          <p:cNvSpPr txBox="1"/>
          <p:nvPr/>
        </p:nvSpPr>
        <p:spPr>
          <a:xfrm>
            <a:off x="2042160" y="2034857"/>
            <a:ext cx="332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 Learning Model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89D6E48-864F-C3B7-8937-E32B23AFC6CF}"/>
              </a:ext>
            </a:extLst>
          </p:cNvPr>
          <p:cNvSpPr/>
          <p:nvPr/>
        </p:nvSpPr>
        <p:spPr>
          <a:xfrm>
            <a:off x="6256020" y="2004059"/>
            <a:ext cx="2788920" cy="131539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31E79-3872-4B40-0082-AE40DA0AA68A}"/>
              </a:ext>
            </a:extLst>
          </p:cNvPr>
          <p:cNvSpPr txBox="1"/>
          <p:nvPr/>
        </p:nvSpPr>
        <p:spPr>
          <a:xfrm>
            <a:off x="5989320" y="2034857"/>
            <a:ext cx="332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 Model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5B4FA6-47A1-FE60-F50F-19EFB5371AFA}"/>
              </a:ext>
            </a:extLst>
          </p:cNvPr>
          <p:cNvSpPr/>
          <p:nvPr/>
        </p:nvSpPr>
        <p:spPr>
          <a:xfrm>
            <a:off x="6408420" y="2443294"/>
            <a:ext cx="1219200" cy="77549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CatBoost</a:t>
            </a:r>
            <a:endParaRPr lang="ko-KR" altLang="en-US" sz="1800" dirty="0">
              <a:solidFill>
                <a:schemeClr val="accent2">
                  <a:lumMod val="10000"/>
                  <a:lumOff val="9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F450614-B48D-32F7-0C2B-1D539A6BBA09}"/>
              </a:ext>
            </a:extLst>
          </p:cNvPr>
          <p:cNvSpPr/>
          <p:nvPr/>
        </p:nvSpPr>
        <p:spPr>
          <a:xfrm>
            <a:off x="7688580" y="2443294"/>
            <a:ext cx="1219200" cy="77549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>
                    <a:lumMod val="10000"/>
                    <a:lumOff val="9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Logistic</a:t>
            </a:r>
          </a:p>
          <a:p>
            <a:pPr algn="ctr"/>
            <a:r>
              <a:rPr lang="en-US" altLang="ko-KR" dirty="0">
                <a:solidFill>
                  <a:schemeClr val="accent2">
                    <a:lumMod val="10000"/>
                    <a:lumOff val="9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Regression</a:t>
            </a:r>
            <a:endParaRPr lang="ko-KR" altLang="en-US" dirty="0">
              <a:solidFill>
                <a:schemeClr val="accent2">
                  <a:lumMod val="10000"/>
                  <a:lumOff val="9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42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3E84FB1-C2E6-0678-693E-17843BA1FEBD}"/>
              </a:ext>
            </a:extLst>
          </p:cNvPr>
          <p:cNvSpPr/>
          <p:nvPr/>
        </p:nvSpPr>
        <p:spPr>
          <a:xfrm>
            <a:off x="1242060" y="2004060"/>
            <a:ext cx="4922520" cy="131539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607386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Model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05E09E-D2C2-2ADB-ABF5-E785BA2BABE1}"/>
              </a:ext>
            </a:extLst>
          </p:cNvPr>
          <p:cNvSpPr/>
          <p:nvPr/>
        </p:nvSpPr>
        <p:spPr>
          <a:xfrm>
            <a:off x="1973499" y="946622"/>
            <a:ext cx="6278880" cy="775498"/>
          </a:xfrm>
          <a:prstGeom prst="roundRect">
            <a:avLst>
              <a:gd name="adj" fmla="val 12964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새롭게 만든 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train, validation 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상호보간 데이터 세트에 대한 모델 후보</a:t>
            </a:r>
            <a:endParaRPr lang="en-US" altLang="ko-KR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Optimization </a:t>
            </a:r>
            <a:r>
              <a:rPr lang="en-US" altLang="ko-KR" sz="16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  <a:sym typeface="Wingdings" panose="05000000000000000000" pitchFamily="2" charset="2"/>
              </a:rPr>
              <a:t> F1 Score</a:t>
            </a:r>
            <a:endParaRPr lang="ko-KR" altLang="en-US" sz="1200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6AF69-8412-D722-28C6-2A44449C5411}"/>
              </a:ext>
            </a:extLst>
          </p:cNvPr>
          <p:cNvSpPr txBox="1"/>
          <p:nvPr/>
        </p:nvSpPr>
        <p:spPr>
          <a:xfrm>
            <a:off x="1577259" y="3612102"/>
            <a:ext cx="717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새로운 데이터 셋에 대한 다양한 딥러닝 모델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머신러닝</a:t>
            </a:r>
            <a:r>
              <a:rPr lang="ko-KR" altLang="en-US" sz="16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모델 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적용</a:t>
            </a:r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validation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data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보다 더 낮게 나오는 리더보드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Score (2~4%)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학습 제한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수정 등 기간이 촉박하여 더 많은 시도를 해보지는 못했음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9DFB8B-CBC9-18AE-8747-180F4812964A}"/>
              </a:ext>
            </a:extLst>
          </p:cNvPr>
          <p:cNvSpPr/>
          <p:nvPr/>
        </p:nvSpPr>
        <p:spPr>
          <a:xfrm>
            <a:off x="1333500" y="2447422"/>
            <a:ext cx="1478280" cy="77549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DNN</a:t>
            </a:r>
            <a:endParaRPr lang="ko-KR" altLang="en-US" sz="18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81686D-F555-C1F0-D2F8-37A3479DD1FC}"/>
              </a:ext>
            </a:extLst>
          </p:cNvPr>
          <p:cNvSpPr/>
          <p:nvPr/>
        </p:nvSpPr>
        <p:spPr>
          <a:xfrm>
            <a:off x="2964180" y="2447422"/>
            <a:ext cx="1478280" cy="77549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endParaRPr lang="ko-KR" altLang="en-US" sz="18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E29F57-A91B-1AC5-63BA-1641967F55AF}"/>
              </a:ext>
            </a:extLst>
          </p:cNvPr>
          <p:cNvSpPr/>
          <p:nvPr/>
        </p:nvSpPr>
        <p:spPr>
          <a:xfrm>
            <a:off x="4594860" y="2447422"/>
            <a:ext cx="1478280" cy="77549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CNN-LSTM</a:t>
            </a:r>
            <a:endParaRPr lang="ko-KR" altLang="en-US" sz="18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E5261-6941-A627-0601-E80B5560399E}"/>
              </a:ext>
            </a:extLst>
          </p:cNvPr>
          <p:cNvSpPr txBox="1"/>
          <p:nvPr/>
        </p:nvSpPr>
        <p:spPr>
          <a:xfrm>
            <a:off x="2042160" y="2034857"/>
            <a:ext cx="332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 Learning Model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89D6E48-864F-C3B7-8937-E32B23AFC6CF}"/>
              </a:ext>
            </a:extLst>
          </p:cNvPr>
          <p:cNvSpPr/>
          <p:nvPr/>
        </p:nvSpPr>
        <p:spPr>
          <a:xfrm>
            <a:off x="6256020" y="2004059"/>
            <a:ext cx="2788920" cy="13153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31E79-3872-4B40-0082-AE40DA0AA68A}"/>
              </a:ext>
            </a:extLst>
          </p:cNvPr>
          <p:cNvSpPr txBox="1"/>
          <p:nvPr/>
        </p:nvSpPr>
        <p:spPr>
          <a:xfrm>
            <a:off x="5989320" y="2034857"/>
            <a:ext cx="332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 Model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5B4FA6-47A1-FE60-F50F-19EFB5371AFA}"/>
              </a:ext>
            </a:extLst>
          </p:cNvPr>
          <p:cNvSpPr/>
          <p:nvPr/>
        </p:nvSpPr>
        <p:spPr>
          <a:xfrm>
            <a:off x="6408420" y="2443294"/>
            <a:ext cx="1219200" cy="775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CatBoost</a:t>
            </a:r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F450614-B48D-32F7-0C2B-1D539A6BBA09}"/>
              </a:ext>
            </a:extLst>
          </p:cNvPr>
          <p:cNvSpPr/>
          <p:nvPr/>
        </p:nvSpPr>
        <p:spPr>
          <a:xfrm>
            <a:off x="7688580" y="2443294"/>
            <a:ext cx="1219200" cy="775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Logistic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Regression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158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607386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3. Model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05E09E-D2C2-2ADB-ABF5-E785BA2BABE1}"/>
              </a:ext>
            </a:extLst>
          </p:cNvPr>
          <p:cNvSpPr/>
          <p:nvPr/>
        </p:nvSpPr>
        <p:spPr>
          <a:xfrm>
            <a:off x="1973499" y="946622"/>
            <a:ext cx="6278880" cy="775498"/>
          </a:xfrm>
          <a:prstGeom prst="roundRect">
            <a:avLst>
              <a:gd name="adj" fmla="val 12964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결론</a:t>
            </a:r>
            <a:r>
              <a:rPr lang="en-US" altLang="ko-KR" sz="16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)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기존 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Validation 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단일 데이터셋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기반 학습 모델로 제출</a:t>
            </a:r>
            <a:endParaRPr lang="en-US" altLang="ko-KR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  <a:sym typeface="Wingdings" panose="05000000000000000000" pitchFamily="2" charset="2"/>
              </a:rPr>
              <a:t>Q1, 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Q2, Q3, S1, S2, S3, S4 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각각의 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Logistic Regression 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모델</a:t>
            </a:r>
            <a:endParaRPr lang="ko-KR" altLang="en-US" sz="1200" b="1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C9616-EF19-DD50-BF1E-053669C46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09" y="1790973"/>
            <a:ext cx="6987459" cy="32608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3822BC-014E-E9AA-83CD-779CE9C3924F}"/>
              </a:ext>
            </a:extLst>
          </p:cNvPr>
          <p:cNvSpPr/>
          <p:nvPr/>
        </p:nvSpPr>
        <p:spPr>
          <a:xfrm>
            <a:off x="1619209" y="4465320"/>
            <a:ext cx="6987459" cy="297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: 선(테두리 및 강조선) 7">
            <a:extLst>
              <a:ext uri="{FF2B5EF4-FFF2-40B4-BE49-F238E27FC236}">
                <a16:creationId xmlns:a16="http://schemas.microsoft.com/office/drawing/2014/main" id="{05B44B57-89FB-5ECE-871B-5225F29BEE72}"/>
              </a:ext>
            </a:extLst>
          </p:cNvPr>
          <p:cNvSpPr/>
          <p:nvPr/>
        </p:nvSpPr>
        <p:spPr>
          <a:xfrm flipH="1">
            <a:off x="1424213" y="3594230"/>
            <a:ext cx="2199199" cy="493720"/>
          </a:xfrm>
          <a:prstGeom prst="accentBorderCallout1">
            <a:avLst>
              <a:gd name="adj1" fmla="val 68238"/>
              <a:gd name="adj2" fmla="val -2548"/>
              <a:gd name="adj3" fmla="val 180996"/>
              <a:gd name="adj4" fmla="val -2625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Public Score </a:t>
            </a:r>
            <a:r>
              <a:rPr lang="ko-KR" altLang="en-US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기준 </a:t>
            </a:r>
            <a:r>
              <a:rPr lang="en-US" altLang="ko-KR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9</a:t>
            </a:r>
            <a:r>
              <a:rPr lang="ko-KR" altLang="en-US" dirty="0">
                <a:solidFill>
                  <a:schemeClr val="tx1"/>
                </a:solidFill>
                <a:latin typeface="나눔고딕OTF" panose="020B0600000101010101" charset="-127"/>
                <a:ea typeface="나눔고딕OTF" panose="020B0600000101010101" charset="-127"/>
              </a:rPr>
              <a:t>위</a:t>
            </a:r>
            <a:endParaRPr lang="en-US" altLang="ko-KR" dirty="0">
              <a:solidFill>
                <a:schemeClr val="tx1"/>
              </a:solidFill>
              <a:latin typeface="나눔고딕OTF" panose="020B0600000101010101" charset="-127"/>
              <a:ea typeface="나눔고딕OTF" panose="020B0600000101010101" charset="-127"/>
            </a:endParaRPr>
          </a:p>
          <a:p>
            <a:pPr algn="ctr"/>
            <a:r>
              <a:rPr lang="en-US" altLang="ko-KR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B0600000101010101" charset="-127"/>
                <a:ea typeface="나눔고딕OTF" panose="020B0600000101010101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B0600000101010101" charset="-127"/>
                <a:ea typeface="나눔고딕OTF" panose="020B0600000101010101" charset="-127"/>
              </a:rPr>
              <a:t>총 </a:t>
            </a:r>
            <a:r>
              <a:rPr lang="en-US" altLang="ko-KR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B0600000101010101" charset="-127"/>
                <a:ea typeface="나눔고딕OTF" panose="020B0600000101010101" charset="-127"/>
              </a:rPr>
              <a:t>41</a:t>
            </a:r>
            <a:r>
              <a:rPr lang="ko-KR" alt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B0600000101010101" charset="-127"/>
                <a:ea typeface="나눔고딕OTF" panose="020B0600000101010101" charset="-127"/>
              </a:rPr>
              <a:t>팀 참여</a:t>
            </a:r>
            <a:r>
              <a:rPr lang="en-US" altLang="ko-KR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B0600000101010101" charset="-127"/>
                <a:ea typeface="나눔고딕OTF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9820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F730ABF-F8D5-E60D-CEDF-C2F7FE7E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85E5C59E-EDB8-4DBF-E8DB-794FE75BD550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522B1F2D-B759-CE1B-6BB0-0F62B515F72A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EF8CE86-7878-C66C-83E4-67C8F67B45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32AF9002-1C0F-3E0E-D336-659910D32FA0}"/>
              </a:ext>
            </a:extLst>
          </p:cNvPr>
          <p:cNvSpPr txBox="1"/>
          <p:nvPr/>
        </p:nvSpPr>
        <p:spPr>
          <a:xfrm>
            <a:off x="1408974" y="306875"/>
            <a:ext cx="607386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4. Next</a:t>
            </a:r>
            <a:r>
              <a:rPr lang="ko-KR" alt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Plan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38B26-E815-3383-5AA2-A7602188138A}"/>
              </a:ext>
            </a:extLst>
          </p:cNvPr>
          <p:cNvSpPr txBox="1"/>
          <p:nvPr/>
        </p:nvSpPr>
        <p:spPr>
          <a:xfrm>
            <a:off x="1531620" y="1268730"/>
            <a:ext cx="100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i="1" dirty="0">
                <a:solidFill>
                  <a:schemeClr val="accen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1.</a:t>
            </a:r>
            <a:endParaRPr lang="ko-KR" altLang="en-US" sz="4400" i="1" dirty="0">
              <a:solidFill>
                <a:schemeClr val="accent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1878A-DED4-3E09-6871-5755773A679F}"/>
              </a:ext>
            </a:extLst>
          </p:cNvPr>
          <p:cNvSpPr txBox="1"/>
          <p:nvPr/>
        </p:nvSpPr>
        <p:spPr>
          <a:xfrm>
            <a:off x="1531620" y="2524809"/>
            <a:ext cx="100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i="1" dirty="0">
                <a:solidFill>
                  <a:schemeClr val="accen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2.</a:t>
            </a:r>
            <a:endParaRPr lang="ko-KR" altLang="en-US" sz="4400" i="1" dirty="0">
              <a:solidFill>
                <a:schemeClr val="accent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0E46C-9BCD-799B-FF47-1EDCBE2BC7B9}"/>
              </a:ext>
            </a:extLst>
          </p:cNvPr>
          <p:cNvSpPr txBox="1"/>
          <p:nvPr/>
        </p:nvSpPr>
        <p:spPr>
          <a:xfrm>
            <a:off x="1531620" y="3728700"/>
            <a:ext cx="100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i="1" dirty="0">
                <a:solidFill>
                  <a:schemeClr val="accen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3.</a:t>
            </a:r>
            <a:endParaRPr lang="ko-KR" altLang="en-US" sz="4400" i="1" dirty="0">
              <a:solidFill>
                <a:schemeClr val="accent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5213E-67F3-C307-7857-6F1C677493F5}"/>
              </a:ext>
            </a:extLst>
          </p:cNvPr>
          <p:cNvSpPr txBox="1"/>
          <p:nvPr/>
        </p:nvSpPr>
        <p:spPr>
          <a:xfrm>
            <a:off x="2235045" y="1484173"/>
            <a:ext cx="6377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학습 데이터를 수정 후 여러 기계학습 모델 적용 및 성능 평가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F7CA5-60C4-3216-4374-A39B11FC715C}"/>
              </a:ext>
            </a:extLst>
          </p:cNvPr>
          <p:cNvSpPr txBox="1"/>
          <p:nvPr/>
        </p:nvSpPr>
        <p:spPr>
          <a:xfrm>
            <a:off x="2235045" y="2568229"/>
            <a:ext cx="637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분석 및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EDA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과정에 맞춰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Feature Engineering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등 내용 정리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최종 모델 성능 지표 평가 및 제출할 논문 작성 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A7DA0-B650-52F0-B8BE-74D2BE737B9E}"/>
              </a:ext>
            </a:extLst>
          </p:cNvPr>
          <p:cNvSpPr txBox="1"/>
          <p:nvPr/>
        </p:nvSpPr>
        <p:spPr>
          <a:xfrm>
            <a:off x="2235045" y="3936092"/>
            <a:ext cx="6377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논문 작성 완료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제출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864C5-45FD-0027-DA9F-376FBCFF3CC7}"/>
              </a:ext>
            </a:extLst>
          </p:cNvPr>
          <p:cNvSpPr txBox="1"/>
          <p:nvPr/>
        </p:nvSpPr>
        <p:spPr>
          <a:xfrm>
            <a:off x="2311245" y="1910520"/>
            <a:ext cx="637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월 </a:t>
            </a:r>
            <a:r>
              <a:rPr lang="en-US" altLang="ko-KR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주차까지 완료 및 성능 정리</a:t>
            </a:r>
            <a:r>
              <a:rPr lang="en-US" altLang="ko-KR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도식화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51DFE-41FD-E45E-C4A5-BCF6C5C1469C}"/>
              </a:ext>
            </a:extLst>
          </p:cNvPr>
          <p:cNvSpPr txBox="1"/>
          <p:nvPr/>
        </p:nvSpPr>
        <p:spPr>
          <a:xfrm>
            <a:off x="2311245" y="3234475"/>
            <a:ext cx="637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주로 데이터 분석 및 라이프로그 데이터에서 스트레스 및 수면 지표에 영향을 미치는 핵심 변수 분석 위주로 논문 방향성 잡기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0A233-F02C-5241-C130-DF51EE72DD72}"/>
              </a:ext>
            </a:extLst>
          </p:cNvPr>
          <p:cNvSpPr txBox="1"/>
          <p:nvPr/>
        </p:nvSpPr>
        <p:spPr>
          <a:xfrm>
            <a:off x="2311245" y="4353426"/>
            <a:ext cx="637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월 </a:t>
            </a:r>
            <a:r>
              <a:rPr lang="en-US" altLang="ko-KR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26</a:t>
            </a:r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일 논문 제출 마감</a:t>
            </a:r>
          </a:p>
        </p:txBody>
      </p:sp>
    </p:spTree>
    <p:extLst>
      <p:ext uri="{BB962C8B-B14F-4D97-AF65-F5344CB8AC3E}">
        <p14:creationId xmlns:p14="http://schemas.microsoft.com/office/powerpoint/2010/main" val="3656006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7D68D4F9-71ED-4D93-80CD-34574FCBA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80FB3EF-9D00-3FC1-ABB1-0406812EE3FC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DB7C1954-C064-E7F2-BE89-C8E7B7E46E55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3AC36326-5616-ECAF-6189-2631E8D541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6E4AF-C568-98AF-8D55-C26A73ABC88C}"/>
              </a:ext>
            </a:extLst>
          </p:cNvPr>
          <p:cNvSpPr txBox="1"/>
          <p:nvPr/>
        </p:nvSpPr>
        <p:spPr>
          <a:xfrm>
            <a:off x="3079750" y="1958812"/>
            <a:ext cx="400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</a:rPr>
              <a:t>THANK YOU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97DB3C-3541-5A93-D1AF-182164C0C395}"/>
              </a:ext>
            </a:extLst>
          </p:cNvPr>
          <p:cNvCxnSpPr>
            <a:cxnSpLocks/>
          </p:cNvCxnSpPr>
          <p:nvPr/>
        </p:nvCxnSpPr>
        <p:spPr>
          <a:xfrm>
            <a:off x="3079750" y="2603198"/>
            <a:ext cx="3295650" cy="0"/>
          </a:xfrm>
          <a:prstGeom prst="line">
            <a:avLst/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04363F-E85B-134A-F78A-C8CD2A775768}"/>
              </a:ext>
            </a:extLst>
          </p:cNvPr>
          <p:cNvSpPr txBox="1"/>
          <p:nvPr/>
        </p:nvSpPr>
        <p:spPr>
          <a:xfrm>
            <a:off x="3308350" y="2728362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지금까지 발표 들어 주셔서 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5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72475" y="15758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목차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221A7D71-6BD4-FCEA-670E-DCEFF3B642FA}"/>
              </a:ext>
            </a:extLst>
          </p:cNvPr>
          <p:cNvGrpSpPr/>
          <p:nvPr/>
        </p:nvGrpSpPr>
        <p:grpSpPr>
          <a:xfrm>
            <a:off x="1637551" y="1329796"/>
            <a:ext cx="4333989" cy="283330"/>
            <a:chOff x="9435697" y="1663225"/>
            <a:chExt cx="7011771" cy="932404"/>
          </a:xfrm>
        </p:grpSpPr>
        <p:pic>
          <p:nvPicPr>
            <p:cNvPr id="3" name="Object 14">
              <a:extLst>
                <a:ext uri="{FF2B5EF4-FFF2-40B4-BE49-F238E27FC236}">
                  <a16:creationId xmlns:a16="http://schemas.microsoft.com/office/drawing/2014/main" id="{952C4B27-187A-A065-FD9A-2F1EDFE8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D50C77-E4A2-1B30-F307-660037A8BDD1}"/>
              </a:ext>
            </a:extLst>
          </p:cNvPr>
          <p:cNvSpPr txBox="1"/>
          <p:nvPr/>
        </p:nvSpPr>
        <p:spPr>
          <a:xfrm>
            <a:off x="2287124" y="1235854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01  </a:t>
            </a:r>
            <a:endParaRPr lang="ko-KR" altLang="en-US" sz="18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8CA68-F133-1D7A-63B3-70D9B47DC799}"/>
              </a:ext>
            </a:extLst>
          </p:cNvPr>
          <p:cNvSpPr txBox="1"/>
          <p:nvPr/>
        </p:nvSpPr>
        <p:spPr>
          <a:xfrm>
            <a:off x="2757024" y="1281830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Introduction</a:t>
            </a:r>
            <a:endParaRPr lang="ko-KR" altLang="en-US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64" name="그룹 1004">
            <a:extLst>
              <a:ext uri="{FF2B5EF4-FFF2-40B4-BE49-F238E27FC236}">
                <a16:creationId xmlns:a16="http://schemas.microsoft.com/office/drawing/2014/main" id="{02941156-E58F-9A8C-9C55-B976E10EB62A}"/>
              </a:ext>
            </a:extLst>
          </p:cNvPr>
          <p:cNvGrpSpPr/>
          <p:nvPr/>
        </p:nvGrpSpPr>
        <p:grpSpPr>
          <a:xfrm>
            <a:off x="1637551" y="2052777"/>
            <a:ext cx="4333989" cy="283330"/>
            <a:chOff x="9435697" y="1663225"/>
            <a:chExt cx="7011771" cy="932404"/>
          </a:xfrm>
        </p:grpSpPr>
        <p:pic>
          <p:nvPicPr>
            <p:cNvPr id="65" name="Object 14">
              <a:extLst>
                <a:ext uri="{FF2B5EF4-FFF2-40B4-BE49-F238E27FC236}">
                  <a16:creationId xmlns:a16="http://schemas.microsoft.com/office/drawing/2014/main" id="{B7909945-F4F4-1231-2C8D-26E3BBCD5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5794507-060D-9E3F-41A8-C1590D4C96CE}"/>
              </a:ext>
            </a:extLst>
          </p:cNvPr>
          <p:cNvSpPr txBox="1"/>
          <p:nvPr/>
        </p:nvSpPr>
        <p:spPr>
          <a:xfrm>
            <a:off x="2287124" y="1958835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  </a:t>
            </a:r>
            <a:endParaRPr lang="ko-KR" altLang="en-US" sz="18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2CB9C0-46C4-4BB0-6391-512AB87B10C1}"/>
              </a:ext>
            </a:extLst>
          </p:cNvPr>
          <p:cNvSpPr txBox="1"/>
          <p:nvPr/>
        </p:nvSpPr>
        <p:spPr>
          <a:xfrm>
            <a:off x="2757024" y="2004811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Data Preprocessing</a:t>
            </a:r>
            <a:endParaRPr lang="ko-KR" altLang="en-US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80" name="그룹 1004">
            <a:extLst>
              <a:ext uri="{FF2B5EF4-FFF2-40B4-BE49-F238E27FC236}">
                <a16:creationId xmlns:a16="http://schemas.microsoft.com/office/drawing/2014/main" id="{39068790-EE60-C66A-91F2-3009A9ED6563}"/>
              </a:ext>
            </a:extLst>
          </p:cNvPr>
          <p:cNvGrpSpPr/>
          <p:nvPr/>
        </p:nvGrpSpPr>
        <p:grpSpPr>
          <a:xfrm>
            <a:off x="1637551" y="2775377"/>
            <a:ext cx="4333989" cy="283330"/>
            <a:chOff x="9435697" y="1663225"/>
            <a:chExt cx="7011771" cy="932404"/>
          </a:xfrm>
        </p:grpSpPr>
        <p:pic>
          <p:nvPicPr>
            <p:cNvPr id="81" name="Object 14">
              <a:extLst>
                <a:ext uri="{FF2B5EF4-FFF2-40B4-BE49-F238E27FC236}">
                  <a16:creationId xmlns:a16="http://schemas.microsoft.com/office/drawing/2014/main" id="{0F68E923-8A9D-816C-C272-8B78DBC69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FD24D6C-F91B-976F-70E3-9D3C04376D96}"/>
              </a:ext>
            </a:extLst>
          </p:cNvPr>
          <p:cNvSpPr txBox="1"/>
          <p:nvPr/>
        </p:nvSpPr>
        <p:spPr>
          <a:xfrm>
            <a:off x="2287124" y="2681435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  </a:t>
            </a:r>
            <a:endParaRPr lang="ko-KR" altLang="en-US" sz="18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F431442-FA0C-6871-26D2-965E0ADFC108}"/>
              </a:ext>
            </a:extLst>
          </p:cNvPr>
          <p:cNvSpPr txBox="1"/>
          <p:nvPr/>
        </p:nvSpPr>
        <p:spPr>
          <a:xfrm>
            <a:off x="2757024" y="2727411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Model</a:t>
            </a:r>
            <a:endParaRPr lang="ko-KR" altLang="en-US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3CF4B8-B805-49CA-6430-D0AF30B1C858}"/>
              </a:ext>
            </a:extLst>
          </p:cNvPr>
          <p:cNvGrpSpPr/>
          <p:nvPr/>
        </p:nvGrpSpPr>
        <p:grpSpPr>
          <a:xfrm>
            <a:off x="1637551" y="3466508"/>
            <a:ext cx="4333989" cy="283330"/>
            <a:chOff x="9435697" y="1663225"/>
            <a:chExt cx="7011771" cy="932404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A515CFDE-D681-6B88-34A8-CCCA70307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697" y="1663225"/>
              <a:ext cx="7011771" cy="93240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92CC20-3183-4E2F-121F-96BFED636E02}"/>
              </a:ext>
            </a:extLst>
          </p:cNvPr>
          <p:cNvSpPr txBox="1"/>
          <p:nvPr/>
        </p:nvSpPr>
        <p:spPr>
          <a:xfrm>
            <a:off x="2287124" y="3372566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04  </a:t>
            </a:r>
            <a:endParaRPr lang="ko-KR" altLang="en-US" sz="18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7B809-BBC9-2ADF-EAB0-EB96E2429320}"/>
              </a:ext>
            </a:extLst>
          </p:cNvPr>
          <p:cNvSpPr txBox="1"/>
          <p:nvPr/>
        </p:nvSpPr>
        <p:spPr>
          <a:xfrm>
            <a:off x="2757024" y="3408543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Next Plan</a:t>
            </a:r>
            <a:endParaRPr lang="ko-KR" altLang="en-US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1. </a:t>
            </a: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Introduction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C334E-9AF7-E088-EAE7-B6F05646D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129" y="1142008"/>
            <a:ext cx="6620958" cy="1835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A94F2F-447D-6203-CD07-0C6993EAD08F}"/>
              </a:ext>
            </a:extLst>
          </p:cNvPr>
          <p:cNvSpPr txBox="1"/>
          <p:nvPr/>
        </p:nvSpPr>
        <p:spPr>
          <a:xfrm>
            <a:off x="1846129" y="3101340"/>
            <a:ext cx="662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제 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회 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ETRI(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한국전자통신연구원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 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주최 휴먼이해 인공지능 논문 경진대회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”</a:t>
            </a:r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F9667C-D936-BDFE-3D1C-7B044AA7D9E8}"/>
              </a:ext>
            </a:extLst>
          </p:cNvPr>
          <p:cNvSpPr txBox="1"/>
          <p:nvPr/>
        </p:nvSpPr>
        <p:spPr>
          <a:xfrm>
            <a:off x="1393735" y="3762777"/>
            <a:ext cx="7525746" cy="5693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&lt;</a:t>
            </a:r>
            <a:r>
              <a:rPr lang="ko-KR" altLang="en-US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논문주제</a:t>
            </a:r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&gt;</a:t>
            </a:r>
          </a:p>
          <a:p>
            <a:pPr algn="ctr"/>
            <a:endParaRPr lang="en-US" altLang="ko-KR" sz="500" b="1" dirty="0">
              <a:solidFill>
                <a:schemeClr val="accent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라이프로그 데이터셋을 이용하여 일상 경험에서의 다양한 지표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수면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감정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스트레스</a:t>
            </a:r>
            <a:r>
              <a:rPr lang="en-US" altLang="ko-KR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r>
              <a:rPr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인식 및 추론하기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ED490D-A0E1-0700-D446-2A6EAF5B7620}"/>
              </a:ext>
            </a:extLst>
          </p:cNvPr>
          <p:cNvSpPr txBox="1"/>
          <p:nvPr/>
        </p:nvSpPr>
        <p:spPr>
          <a:xfrm>
            <a:off x="2811780" y="4712613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 dirty="0">
                <a:hlinkClick r:id="rId5"/>
              </a:rPr>
              <a:t>https://aifactory.space/task/2790/overview</a:t>
            </a:r>
            <a:endParaRPr lang="en-US" altLang="ko-KR" sz="1100" i="1" dirty="0"/>
          </a:p>
          <a:p>
            <a:pPr algn="ctr"/>
            <a:endParaRPr lang="ko-KR" altLang="en-US" sz="110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FBB1A6BA-5C5E-3AAE-D58C-FBF284F6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67FE6A46-2FE4-9A4B-4E95-CBC94A5ED222}"/>
              </a:ext>
            </a:extLst>
          </p:cNvPr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37ACFF8F-5965-797E-800F-19C045FB785E}"/>
              </a:ext>
            </a:extLst>
          </p:cNvPr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>
            <a:extLst>
              <a:ext uri="{FF2B5EF4-FFF2-40B4-BE49-F238E27FC236}">
                <a16:creationId xmlns:a16="http://schemas.microsoft.com/office/drawing/2014/main" id="{78C8ABF6-1BE0-D4E5-4424-927D78771E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63CFDAD4-B417-B4E5-2147-2202E43F604A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1. </a:t>
            </a: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Introduction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A94008-3658-1186-9FFC-948516945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15" y="1072616"/>
            <a:ext cx="2650474" cy="161885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0A94D1-15DE-2391-B656-3B6B9DAC8AC2}"/>
              </a:ext>
            </a:extLst>
          </p:cNvPr>
          <p:cNvSpPr txBox="1"/>
          <p:nvPr/>
        </p:nvSpPr>
        <p:spPr>
          <a:xfrm>
            <a:off x="4399112" y="161714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사람의 행동과 감정을 이해하는 기술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연구를 가능케하기 위해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구축한 </a:t>
            </a:r>
            <a:r>
              <a:rPr lang="ko-KR" altLang="en-US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데이터셋을 활용하여 휴먼이해 인공지능 기술 연구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발전시키고 </a:t>
            </a:r>
            <a:r>
              <a:rPr lang="ko-KR" altLang="en-US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창의적인 연구</a:t>
            </a:r>
            <a:r>
              <a:rPr lang="en-US" altLang="ko-KR" sz="12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184BD-C3A0-85F2-9284-B5FE32D162A0}"/>
              </a:ext>
            </a:extLst>
          </p:cNvPr>
          <p:cNvSpPr txBox="1"/>
          <p:nvPr/>
        </p:nvSpPr>
        <p:spPr>
          <a:xfrm>
            <a:off x="6025687" y="884606"/>
            <a:ext cx="1181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i="1" dirty="0"/>
              <a:t>“</a:t>
            </a:r>
          </a:p>
          <a:p>
            <a:pPr algn="ctr"/>
            <a:r>
              <a:rPr lang="en-US" altLang="ko-KR" sz="8000" b="1" i="1" dirty="0"/>
              <a:t>”</a:t>
            </a:r>
            <a:endParaRPr lang="ko-KR" altLang="en-US" sz="8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0D363-D163-CEAE-D712-09F25946F04F}"/>
              </a:ext>
            </a:extLst>
          </p:cNvPr>
          <p:cNvSpPr txBox="1"/>
          <p:nvPr/>
        </p:nvSpPr>
        <p:spPr>
          <a:xfrm>
            <a:off x="5249423" y="3439151"/>
            <a:ext cx="3764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실제 웨어러블 디바이스로부터 수집된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사람의 행동 패턴으로 다양한 지표를 분석하는 인공지능 모델 설계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</a:t>
            </a:r>
            <a:r>
              <a:rPr lang="ko-KR" altLang="en-US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평균 이상</a:t>
            </a:r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이하의 이진 분류 모델</a:t>
            </a:r>
            <a:r>
              <a:rPr lang="en-US" altLang="ko-KR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”</a:t>
            </a:r>
            <a:endParaRPr lang="ko-KR" altLang="en-US" b="1" dirty="0">
              <a:solidFill>
                <a:schemeClr val="accent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37D467-A16C-FB99-F3ED-93E5595D7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15" y="2699088"/>
            <a:ext cx="3557808" cy="23529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997A40-2400-E0E9-E2FE-9AC9B01DBD6B}"/>
              </a:ext>
            </a:extLst>
          </p:cNvPr>
          <p:cNvSpPr/>
          <p:nvPr/>
        </p:nvSpPr>
        <p:spPr>
          <a:xfrm>
            <a:off x="1790700" y="3108960"/>
            <a:ext cx="403860" cy="1874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8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1. Introduction : Data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616919-A5B2-0CA1-B746-3836628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366" y="1545728"/>
            <a:ext cx="3911556" cy="175491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2D0C49-EBAE-98F0-2172-254678FB3230}"/>
              </a:ext>
            </a:extLst>
          </p:cNvPr>
          <p:cNvSpPr txBox="1"/>
          <p:nvPr/>
        </p:nvSpPr>
        <p:spPr>
          <a:xfrm>
            <a:off x="1873112" y="1140132"/>
            <a:ext cx="6608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train, validation, test 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데이터는 크게 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4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가지 수집 방법에 따라 구분된다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.</a:t>
            </a:r>
            <a:endParaRPr lang="ko-KR" altLang="en-US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79D0B-3A03-368B-C42A-AB3C35C96B7C}"/>
              </a:ext>
            </a:extLst>
          </p:cNvPr>
          <p:cNvSpPr txBox="1"/>
          <p:nvPr/>
        </p:nvSpPr>
        <p:spPr>
          <a:xfrm>
            <a:off x="2458328" y="3464980"/>
            <a:ext cx="5437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Smartphone, Smartwatch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로 부터 수집된 데이터 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독립변수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)</a:t>
            </a:r>
          </a:p>
          <a:p>
            <a:pPr algn="ctr"/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Survey, Sleep Sensor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로 부터 수집된 데이터 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종속 변수</a:t>
            </a:r>
            <a:r>
              <a:rPr lang="en-US" altLang="ko-KR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)</a:t>
            </a:r>
          </a:p>
          <a:p>
            <a:pPr algn="ctr"/>
            <a:endParaRPr lang="en-US" altLang="ko-KR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  <a:sym typeface="Wingdings" panose="05000000000000000000" pitchFamily="2" charset="2"/>
              </a:rPr>
              <a:t>이들 간 종속 관계로 구성되는 </a:t>
            </a:r>
            <a:r>
              <a:rPr lang="en-US" altLang="ko-KR" b="1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  <a:sym typeface="Wingdings" panose="05000000000000000000" pitchFamily="2" charset="2"/>
              </a:rPr>
              <a:t>“Classification” </a:t>
            </a:r>
            <a:r>
              <a:rPr lang="ko-KR" altLang="en-US" b="1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  <a:sym typeface="Wingdings" panose="05000000000000000000" pitchFamily="2" charset="2"/>
              </a:rPr>
              <a:t>도출 필요</a:t>
            </a:r>
            <a:endParaRPr lang="ko-KR" altLang="en-US" b="1" dirty="0">
              <a:solidFill>
                <a:srgbClr val="FF0000"/>
              </a:solidFill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94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1. Introduction : Data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D0C49-EBAE-98F0-2172-254678FB3230}"/>
              </a:ext>
            </a:extLst>
          </p:cNvPr>
          <p:cNvSpPr txBox="1"/>
          <p:nvPr/>
        </p:nvSpPr>
        <p:spPr>
          <a:xfrm>
            <a:off x="4807453" y="1364011"/>
            <a:ext cx="4260348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chemeClr val="accent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Q1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전반적인 수면의 질</a:t>
            </a:r>
            <a:endParaRPr lang="en-US" altLang="ko-KR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chemeClr val="accent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Q2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감정 상태</a:t>
            </a:r>
            <a:endParaRPr lang="en-US" altLang="ko-KR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chemeClr val="accent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Q3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스트레스 상태</a:t>
            </a:r>
            <a:endParaRPr lang="en-US" altLang="ko-KR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rgbClr val="00B05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S1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수면 시간</a:t>
            </a:r>
            <a:endParaRPr lang="en-US" altLang="ko-KR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rgbClr val="00B05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S2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수면 효율</a:t>
            </a:r>
            <a:endParaRPr lang="en-US" altLang="ko-KR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50" b="1" dirty="0">
                <a:solidFill>
                  <a:srgbClr val="00B05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S3</a:t>
            </a:r>
            <a:r>
              <a:rPr lang="en-US" altLang="ko-KR" sz="1050" dirty="0">
                <a:solidFill>
                  <a:srgbClr val="00B05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잠에 드는데 걸리는 시간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입면 잠복기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, Sleep Onset Latency, SL)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70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  <a:p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1050" b="1" dirty="0">
                <a:solidFill>
                  <a:srgbClr val="00B05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S4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: </a:t>
            </a:r>
            <a:r>
              <a:rPr lang="ko-KR" altLang="en-US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입면 후 각성 시간</a:t>
            </a:r>
            <a:r>
              <a:rPr lang="en-US" altLang="ko-KR" sz="105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(Wake After Sleep Onset, WASO)</a:t>
            </a:r>
            <a:endParaRPr lang="ko-KR" altLang="en-US" sz="1050" dirty="0"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E7039AC-D0F3-1414-DDB1-CC161791759C}"/>
              </a:ext>
            </a:extLst>
          </p:cNvPr>
          <p:cNvGrpSpPr/>
          <p:nvPr/>
        </p:nvGrpSpPr>
        <p:grpSpPr>
          <a:xfrm>
            <a:off x="1249644" y="949362"/>
            <a:ext cx="3557808" cy="2352972"/>
            <a:chOff x="1606271" y="1707427"/>
            <a:chExt cx="3557808" cy="23529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6D0027-646D-0F4D-4378-3B9AAF977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6271" y="1707427"/>
              <a:ext cx="3557808" cy="235297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C3EBF61-04EC-BCC7-ECB3-D2E1F4F0DCF7}"/>
                </a:ext>
              </a:extLst>
            </p:cNvPr>
            <p:cNvSpPr/>
            <p:nvPr/>
          </p:nvSpPr>
          <p:spPr>
            <a:xfrm>
              <a:off x="1705356" y="2117299"/>
              <a:ext cx="403860" cy="18745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D97A33-D957-E535-8A78-863069141A65}"/>
              </a:ext>
            </a:extLst>
          </p:cNvPr>
          <p:cNvSpPr txBox="1"/>
          <p:nvPr/>
        </p:nvSpPr>
        <p:spPr>
          <a:xfrm>
            <a:off x="1573820" y="3298073"/>
            <a:ext cx="29094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추론해야 할 지표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9C05D5-90FC-68A6-9076-AD3382D3E8CA}"/>
              </a:ext>
            </a:extLst>
          </p:cNvPr>
          <p:cNvSpPr/>
          <p:nvPr/>
        </p:nvSpPr>
        <p:spPr>
          <a:xfrm>
            <a:off x="4808882" y="1331526"/>
            <a:ext cx="1856584" cy="815929"/>
          </a:xfrm>
          <a:prstGeom prst="roundRect">
            <a:avLst>
              <a:gd name="adj" fmla="val 10724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66D845-3F1A-E058-1107-B8F3A05D6E8D}"/>
              </a:ext>
            </a:extLst>
          </p:cNvPr>
          <p:cNvSpPr/>
          <p:nvPr/>
        </p:nvSpPr>
        <p:spPr>
          <a:xfrm>
            <a:off x="4808881" y="2193261"/>
            <a:ext cx="4258919" cy="1010601"/>
          </a:xfrm>
          <a:prstGeom prst="roundRect">
            <a:avLst>
              <a:gd name="adj" fmla="val 10724"/>
            </a:avLst>
          </a:prstGeom>
          <a:noFill/>
          <a:ln w="190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9019A-418E-F5AE-24F5-ADBE84D3EBE8}"/>
              </a:ext>
            </a:extLst>
          </p:cNvPr>
          <p:cNvSpPr txBox="1"/>
          <p:nvPr/>
        </p:nvSpPr>
        <p:spPr>
          <a:xfrm>
            <a:off x="4677301" y="1072950"/>
            <a:ext cx="2119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설문 지표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46FAA-1888-ECB5-2217-B2E507939BC9}"/>
              </a:ext>
            </a:extLst>
          </p:cNvPr>
          <p:cNvSpPr txBox="1"/>
          <p:nvPr/>
        </p:nvSpPr>
        <p:spPr>
          <a:xfrm>
            <a:off x="5877754" y="3233754"/>
            <a:ext cx="2119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1" dirty="0">
                <a:solidFill>
                  <a:srgbClr val="00B05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수면 지표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914F5-CEBD-56EC-6291-B058454ABFF8}"/>
              </a:ext>
            </a:extLst>
          </p:cNvPr>
          <p:cNvSpPr txBox="1"/>
          <p:nvPr/>
        </p:nvSpPr>
        <p:spPr>
          <a:xfrm>
            <a:off x="1959331" y="3925289"/>
            <a:ext cx="6187142" cy="721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b="1" kern="100" dirty="0">
                <a:solidFill>
                  <a:schemeClr val="accent1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설문지표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는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daily survey records 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데이터로부터 유도되었음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b="1" kern="100" dirty="0">
                <a:solidFill>
                  <a:srgbClr val="00B05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수면지표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는</a:t>
            </a:r>
            <a:r>
              <a:rPr lang="en-US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 sleep sensor </a:t>
            </a:r>
            <a:r>
              <a:rPr lang="ko-KR" altLang="ko-KR" sz="1600" kern="100" dirty="0">
                <a:effectLst/>
                <a:latin typeface="나눔고딕OTF" panose="020D0604000000000000" pitchFamily="34" charset="-127"/>
                <a:ea typeface="나눔고딕OTF" panose="020D0604000000000000" pitchFamily="34" charset="-127"/>
                <a:cs typeface="Times New Roman" panose="02020603050405020304" pitchFamily="18" charset="0"/>
              </a:rPr>
              <a:t>데이터로부터 유도되었음</a:t>
            </a:r>
          </a:p>
        </p:txBody>
      </p:sp>
    </p:spTree>
    <p:extLst>
      <p:ext uri="{BB962C8B-B14F-4D97-AF65-F5344CB8AC3E}">
        <p14:creationId xmlns:p14="http://schemas.microsoft.com/office/powerpoint/2010/main" val="362304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775A1A-FF9D-ACBD-D376-4D2FEA5E6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32" y="2142962"/>
            <a:ext cx="3828486" cy="2630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그림 2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3CEC1060-1419-9135-4902-F15B11528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496" y="928582"/>
            <a:ext cx="5248737" cy="824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FB826-37E5-95B4-C506-B0EE8BDC95E6}"/>
              </a:ext>
            </a:extLst>
          </p:cNvPr>
          <p:cNvSpPr txBox="1"/>
          <p:nvPr/>
        </p:nvSpPr>
        <p:spPr>
          <a:xfrm>
            <a:off x="3149673" y="1763349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제출 파일 형식</a:t>
            </a:r>
          </a:p>
        </p:txBody>
      </p:sp>
      <p:pic>
        <p:nvPicPr>
          <p:cNvPr id="5" name="그림 4" descr="텍스트, 폰트, 흑백, 스크린샷이(가) 표시된 사진&#10;&#10;자동 생성된 설명">
            <a:extLst>
              <a:ext uri="{FF2B5EF4-FFF2-40B4-BE49-F238E27FC236}">
                <a16:creationId xmlns:a16="http://schemas.microsoft.com/office/drawing/2014/main" id="{8A10FE7B-B39F-C2CC-0BF1-73F258A8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375" y="2191451"/>
            <a:ext cx="1737505" cy="2539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9D7D1-CE4F-DEB8-C2F0-9258B69815B7}"/>
              </a:ext>
            </a:extLst>
          </p:cNvPr>
          <p:cNvSpPr txBox="1"/>
          <p:nvPr/>
        </p:nvSpPr>
        <p:spPr>
          <a:xfrm>
            <a:off x="1712184" y="4773022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train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디렉토리 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F0D84-6D35-F1FC-E30A-E380501E56A6}"/>
              </a:ext>
            </a:extLst>
          </p:cNvPr>
          <p:cNvSpPr txBox="1"/>
          <p:nvPr/>
        </p:nvSpPr>
        <p:spPr>
          <a:xfrm>
            <a:off x="5417936" y="4731325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validation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디렉토리 구조</a:t>
            </a:r>
          </a:p>
        </p:txBody>
      </p:sp>
    </p:spTree>
    <p:extLst>
      <p:ext uri="{BB962C8B-B14F-4D97-AF65-F5344CB8AC3E}">
        <p14:creationId xmlns:p14="http://schemas.microsoft.com/office/powerpoint/2010/main" val="893337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NanumGothic ExtraBold"/>
                <a:sym typeface="NanumGothic ExtraBold"/>
              </a:rPr>
              <a:t>2. Data Pre-processing</a:t>
            </a:r>
            <a:endParaRPr sz="2000" b="1" dirty="0">
              <a:solidFill>
                <a:srgbClr val="19264B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775A1A-FF9D-ACBD-D376-4D2FEA5E6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32" y="2142962"/>
            <a:ext cx="3828486" cy="2630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그림 2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3CEC1060-1419-9135-4902-F15B11528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496" y="928582"/>
            <a:ext cx="5248737" cy="82458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FB826-37E5-95B4-C506-B0EE8BDC95E6}"/>
              </a:ext>
            </a:extLst>
          </p:cNvPr>
          <p:cNvSpPr txBox="1"/>
          <p:nvPr/>
        </p:nvSpPr>
        <p:spPr>
          <a:xfrm>
            <a:off x="3149673" y="1763349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</a:t>
            </a:r>
            <a:r>
              <a:rPr lang="ko-KR" altLang="en-US" sz="1100" dirty="0">
                <a:solidFill>
                  <a:srgbClr val="FF0000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제출 파일 형식</a:t>
            </a:r>
          </a:p>
        </p:txBody>
      </p:sp>
      <p:pic>
        <p:nvPicPr>
          <p:cNvPr id="5" name="그림 4" descr="텍스트, 폰트, 흑백, 스크린샷이(가) 표시된 사진&#10;&#10;자동 생성된 설명">
            <a:extLst>
              <a:ext uri="{FF2B5EF4-FFF2-40B4-BE49-F238E27FC236}">
                <a16:creationId xmlns:a16="http://schemas.microsoft.com/office/drawing/2014/main" id="{8A10FE7B-B39F-C2CC-0BF1-73F258A849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8375" y="2191451"/>
            <a:ext cx="1737505" cy="2539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3E5C25-DE94-9691-FC93-D98EFFBDD487}"/>
              </a:ext>
            </a:extLst>
          </p:cNvPr>
          <p:cNvSpPr/>
          <p:nvPr/>
        </p:nvSpPr>
        <p:spPr>
          <a:xfrm>
            <a:off x="2944093" y="890693"/>
            <a:ext cx="588818" cy="9034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74D0BE-0F1F-9D77-2FE2-C9207D7BBE67}"/>
              </a:ext>
            </a:extLst>
          </p:cNvPr>
          <p:cNvSpPr/>
          <p:nvPr/>
        </p:nvSpPr>
        <p:spPr>
          <a:xfrm>
            <a:off x="2232662" y="2063865"/>
            <a:ext cx="2011680" cy="82458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날짜별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지표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기준이 </a:t>
            </a: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하루</a:t>
            </a:r>
            <a:r>
              <a:rPr lang="en-US" altLang="ko-KR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단위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67FEA7-9104-EE52-8972-F96E3FAEAC4F}"/>
              </a:ext>
            </a:extLst>
          </p:cNvPr>
          <p:cNvCxnSpPr/>
          <p:nvPr/>
        </p:nvCxnSpPr>
        <p:spPr>
          <a:xfrm flipH="1">
            <a:off x="2232662" y="1794165"/>
            <a:ext cx="711431" cy="2697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121AE-C3C8-C46E-C269-E76A14A93108}"/>
              </a:ext>
            </a:extLst>
          </p:cNvPr>
          <p:cNvCxnSpPr>
            <a:cxnSpLocks/>
          </p:cNvCxnSpPr>
          <p:nvPr/>
        </p:nvCxnSpPr>
        <p:spPr>
          <a:xfrm>
            <a:off x="3523690" y="1794808"/>
            <a:ext cx="712259" cy="2650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C94D8D-F51F-5C5C-362D-65C489E04778}"/>
              </a:ext>
            </a:extLst>
          </p:cNvPr>
          <p:cNvSpPr txBox="1"/>
          <p:nvPr/>
        </p:nvSpPr>
        <p:spPr>
          <a:xfrm>
            <a:off x="1712184" y="4773022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train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디렉토리 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44C0D-09F2-85B9-F4EA-C35D63BDD89B}"/>
              </a:ext>
            </a:extLst>
          </p:cNvPr>
          <p:cNvSpPr txBox="1"/>
          <p:nvPr/>
        </p:nvSpPr>
        <p:spPr>
          <a:xfrm>
            <a:off x="5417936" y="4731325"/>
            <a:ext cx="367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Fig. validation data </a:t>
            </a:r>
            <a:r>
              <a:rPr lang="ko-KR" altLang="en-US" sz="1100" dirty="0"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디렉토리 구조</a:t>
            </a:r>
          </a:p>
        </p:txBody>
      </p:sp>
    </p:spTree>
    <p:extLst>
      <p:ext uri="{BB962C8B-B14F-4D97-AF65-F5344CB8AC3E}">
        <p14:creationId xmlns:p14="http://schemas.microsoft.com/office/powerpoint/2010/main" val="30119921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1110</Words>
  <Application>Microsoft Office PowerPoint</Application>
  <PresentationFormat>화면 슬라이드 쇼(16:9)</PresentationFormat>
  <Paragraphs>195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Arial</vt:lpstr>
      <vt:lpstr>나눔고딕OTF</vt:lpstr>
      <vt:lpstr>Wingdings</vt:lpstr>
      <vt:lpstr>Consolas</vt:lpstr>
      <vt:lpstr>나눔고딕OTF ExtraBold</vt:lpstr>
      <vt:lpstr>나눔고딕OTF Light</vt:lpstr>
      <vt:lpstr>나눔고딕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성현우</dc:creator>
  <cp:lastModifiedBy>성현우</cp:lastModifiedBy>
  <cp:revision>15</cp:revision>
  <dcterms:modified xsi:type="dcterms:W3CDTF">2024-07-01T09:18:09Z</dcterms:modified>
</cp:coreProperties>
</file>